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activeX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activeX/activeX1.xml" ContentType="application/vnd.ms-office.activeX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sldIdLst>
    <p:sldId id="295" r:id="rId2"/>
    <p:sldId id="297" r:id="rId3"/>
    <p:sldId id="317" r:id="rId4"/>
    <p:sldId id="318" r:id="rId5"/>
    <p:sldId id="258" r:id="rId6"/>
    <p:sldId id="260" r:id="rId7"/>
    <p:sldId id="257" r:id="rId8"/>
    <p:sldId id="261" r:id="rId9"/>
    <p:sldId id="262" r:id="rId10"/>
    <p:sldId id="263" r:id="rId11"/>
    <p:sldId id="312" r:id="rId12"/>
    <p:sldId id="264" r:id="rId13"/>
    <p:sldId id="265" r:id="rId14"/>
    <p:sldId id="266" r:id="rId15"/>
    <p:sldId id="300" r:id="rId16"/>
    <p:sldId id="311" r:id="rId17"/>
    <p:sldId id="299" r:id="rId18"/>
    <p:sldId id="272" r:id="rId19"/>
    <p:sldId id="273" r:id="rId20"/>
    <p:sldId id="274" r:id="rId21"/>
    <p:sldId id="268" r:id="rId22"/>
    <p:sldId id="313" r:id="rId23"/>
    <p:sldId id="303" r:id="rId24"/>
    <p:sldId id="301" r:id="rId25"/>
    <p:sldId id="302" r:id="rId26"/>
    <p:sldId id="304" r:id="rId27"/>
    <p:sldId id="315" r:id="rId28"/>
    <p:sldId id="269" r:id="rId29"/>
    <p:sldId id="314" r:id="rId30"/>
    <p:sldId id="305" r:id="rId31"/>
    <p:sldId id="275" r:id="rId32"/>
    <p:sldId id="296" r:id="rId33"/>
    <p:sldId id="276" r:id="rId34"/>
    <p:sldId id="278" r:id="rId35"/>
    <p:sldId id="279" r:id="rId36"/>
    <p:sldId id="280" r:id="rId37"/>
    <p:sldId id="307" r:id="rId38"/>
    <p:sldId id="308" r:id="rId39"/>
    <p:sldId id="284" r:id="rId40"/>
    <p:sldId id="285" r:id="rId41"/>
    <p:sldId id="286" r:id="rId42"/>
    <p:sldId id="289" r:id="rId43"/>
    <p:sldId id="290" r:id="rId44"/>
    <p:sldId id="316" r:id="rId45"/>
    <p:sldId id="310" r:id="rId46"/>
    <p:sldId id="309" r:id="rId47"/>
    <p:sldId id="294" r:id="rId48"/>
    <p:sldId id="306" r:id="rId49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s-ES" sz="2400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5400"/>
            </a:lvl1pPr>
          </a:lstStyle>
          <a:p>
            <a:r>
              <a:rPr lang="es-ES"/>
              <a:t>Haga clic para cambiar el estilo de título	</a:t>
            </a: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>
                <a:latin typeface="Arial" charset="0"/>
              </a:defRPr>
            </a:lvl1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6566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6567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 b="1"/>
            </a:lvl1pPr>
          </a:lstStyle>
          <a:p>
            <a:fld id="{F6F75838-85D0-4EC0-A21F-A7711FAD5A43}" type="slidenum">
              <a:rPr lang="es-ES"/>
              <a:pPr/>
              <a:t>‹Nº›</a:t>
            </a:fld>
            <a:endParaRPr lang="es-ES"/>
          </a:p>
        </p:txBody>
      </p:sp>
      <p:grpSp>
        <p:nvGrpSpPr>
          <p:cNvPr id="66568" name="Group 8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66569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/>
              <a:endParaRPr lang="es-ES" sz="2400"/>
            </a:p>
          </p:txBody>
        </p:sp>
        <p:sp>
          <p:nvSpPr>
            <p:cNvPr id="66570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s-ES" sz="2400"/>
            </a:p>
          </p:txBody>
        </p:sp>
        <p:sp>
          <p:nvSpPr>
            <p:cNvPr id="66571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pPr algn="ctr"/>
              <a:endParaRPr lang="es-ES" sz="2400"/>
            </a:p>
          </p:txBody>
        </p:sp>
        <p:sp>
          <p:nvSpPr>
            <p:cNvPr id="66572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s-ES" sz="2400"/>
            </a:p>
          </p:txBody>
        </p:sp>
        <p:sp>
          <p:nvSpPr>
            <p:cNvPr id="66573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66574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s-ES" sz="24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188A8-9E4B-47FE-8AED-59BFA54776F3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33400"/>
            <a:ext cx="2057400" cy="5597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533400"/>
            <a:ext cx="6019800" cy="5597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45EE4F-D305-49DC-A7F8-B6B8575E3EFA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F1BA6C-C07E-455B-9D9E-D24B090A7E22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37620D-DC45-4B95-87CF-44557EADB463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4877E0-CC4E-4443-86CD-0134D3561D2A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20788F-DEFC-4DF4-8345-3368C777E2E1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5CF9AA-963F-403E-A2C2-695C23442877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346B72-08FA-433D-BB79-2FA8447F635E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EDF12E-D77D-44AC-B8B1-E17AA7F3F4D0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5E921C-9303-4940-AD4E-D69668C23778}" type="slidenum">
              <a:rPr lang="es-ES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5334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828800"/>
            <a:ext cx="8229600" cy="430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6554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1676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latin typeface="Arial" charset="0"/>
              </a:defRPr>
            </a:lvl1pPr>
          </a:lstStyle>
          <a:p>
            <a:endParaRPr lang="es-ES"/>
          </a:p>
        </p:txBody>
      </p:sp>
      <p:sp>
        <p:nvSpPr>
          <p:cNvPr id="6554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latin typeface="Arial" charset="0"/>
              </a:defRPr>
            </a:lvl1pPr>
          </a:lstStyle>
          <a:p>
            <a:endParaRPr lang="es-ES"/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</a:defRPr>
            </a:lvl1pPr>
          </a:lstStyle>
          <a:p>
            <a:fld id="{3F4CECEE-7451-4070-A783-504E193CCB21}" type="slidenum">
              <a:rPr lang="es-ES"/>
              <a:pPr/>
              <a:t>‹Nº›</a:t>
            </a:fld>
            <a:endParaRPr lang="es-ES"/>
          </a:p>
        </p:txBody>
      </p:sp>
      <p:grpSp>
        <p:nvGrpSpPr>
          <p:cNvPr id="65543" name="Group 7"/>
          <p:cNvGrpSpPr>
            <a:grpSpLocks/>
          </p:cNvGrpSpPr>
          <p:nvPr/>
        </p:nvGrpSpPr>
        <p:grpSpPr bwMode="auto">
          <a:xfrm>
            <a:off x="279400" y="152400"/>
            <a:ext cx="8686800" cy="1600200"/>
            <a:chOff x="176" y="96"/>
            <a:chExt cx="5472" cy="1008"/>
          </a:xfrm>
        </p:grpSpPr>
        <p:sp>
          <p:nvSpPr>
            <p:cNvPr id="65544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es-ES"/>
            </a:p>
          </p:txBody>
        </p:sp>
        <p:sp>
          <p:nvSpPr>
            <p:cNvPr id="65545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s-ES" sz="2400"/>
            </a:p>
          </p:txBody>
        </p:sp>
        <p:sp>
          <p:nvSpPr>
            <p:cNvPr id="65546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s-ES" sz="2400"/>
            </a:p>
          </p:txBody>
        </p:sp>
        <p:sp>
          <p:nvSpPr>
            <p:cNvPr id="65547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s-ES" sz="2400"/>
            </a:p>
          </p:txBody>
        </p:sp>
        <p:sp>
          <p:nvSpPr>
            <p:cNvPr id="65548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s-ES" sz="240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Fisiolog&#237;a%202014\1er%20%20bloque\Transporte%20a%20trav&#233;s%20de%20la%20membrana%20y%20Homeostasis\bomba%20na%20k.wmv" TargetMode="Externa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Fisiolog&#237;a%202014\1er%20%20bloque\Transporte%20a%20trav&#233;s%20de%20la%20membrana%20y%20Homeostasis\UN%20SIMPLE%20ACTO%20DE%20CARIDAD%20CREA%20UNA%20ESPIRAL%20SIN%20FIN,%20QUE%20VUELVE%20HACIA%20A%20TI_(360p).mp4" TargetMode="Externa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r">
              <a:buNone/>
            </a:pPr>
            <a:endParaRPr lang="es-GT" sz="3600" b="1" dirty="0" smtClean="0"/>
          </a:p>
          <a:p>
            <a:pPr algn="r">
              <a:buNone/>
            </a:pPr>
            <a:r>
              <a:rPr lang="es-GT" sz="3600" b="1" dirty="0" smtClean="0">
                <a:solidFill>
                  <a:srgbClr val="FFC000"/>
                </a:solidFill>
              </a:rPr>
              <a:t>Organización del cuerpo humano y Transporte de sustancias a través de las membranas celulares</a:t>
            </a:r>
          </a:p>
          <a:p>
            <a:pPr algn="r"/>
            <a:endParaRPr lang="es-GT" sz="1400" b="1" dirty="0" smtClean="0">
              <a:solidFill>
                <a:schemeClr val="bg1"/>
              </a:solidFill>
            </a:endParaRPr>
          </a:p>
          <a:p>
            <a:pPr algn="r"/>
            <a:endParaRPr lang="es-GT" sz="3600" b="1" dirty="0">
              <a:solidFill>
                <a:schemeClr val="bg1"/>
              </a:solidFill>
            </a:endParaRPr>
          </a:p>
          <a:p>
            <a:pPr algn="r">
              <a:buNone/>
            </a:pPr>
            <a:r>
              <a:rPr lang="es-GT" sz="2000" b="1" i="1" dirty="0" smtClean="0">
                <a:solidFill>
                  <a:schemeClr val="bg1"/>
                </a:solidFill>
              </a:rPr>
              <a:t>Dr. Johnnathan Emanuel Molina</a:t>
            </a:r>
          </a:p>
          <a:p>
            <a:pPr algn="r">
              <a:buNone/>
            </a:pPr>
            <a:r>
              <a:rPr lang="es-GT" sz="2000" b="1" i="1" dirty="0" smtClean="0">
                <a:solidFill>
                  <a:schemeClr val="bg1"/>
                </a:solidFill>
              </a:rPr>
              <a:t>Médico y Cirujano</a:t>
            </a:r>
          </a:p>
          <a:p>
            <a:pPr algn="r">
              <a:buNone/>
            </a:pPr>
            <a:r>
              <a:rPr lang="es-GT" sz="2000" b="1" i="1" dirty="0" smtClean="0">
                <a:solidFill>
                  <a:schemeClr val="bg1"/>
                </a:solidFill>
              </a:rPr>
              <a:t>Fisiología Humana</a:t>
            </a:r>
            <a:endParaRPr lang="es-ES" sz="2000" b="1" i="1" dirty="0">
              <a:solidFill>
                <a:schemeClr val="bg1"/>
              </a:solidFill>
            </a:endParaRPr>
          </a:p>
        </p:txBody>
      </p:sp>
      <p:pic>
        <p:nvPicPr>
          <p:cNvPr id="67590" name="Picture 6" descr="http://todousac.com/images/escudo_o_logo_usac_color_13x13_c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260648"/>
            <a:ext cx="1872208" cy="1872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/>
          <a:lstStyle/>
          <a:p>
            <a:r>
              <a:rPr lang="es-ES" sz="2800" b="1" dirty="0" smtClean="0"/>
              <a:t>DIFUSIÓN </a:t>
            </a:r>
            <a:r>
              <a:rPr lang="es-ES" sz="2800" b="1" dirty="0"/>
              <a:t>SIMPLE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s-ES" sz="2400" dirty="0"/>
              <a:t>El </a:t>
            </a:r>
            <a:r>
              <a:rPr lang="es-ES" sz="2400" b="1" i="1" dirty="0"/>
              <a:t>movimiento cinético </a:t>
            </a:r>
            <a:r>
              <a:rPr lang="es-ES" sz="2400" dirty="0"/>
              <a:t>de las moléculas </a:t>
            </a:r>
            <a:r>
              <a:rPr lang="es-ES" sz="2400" dirty="0" smtClean="0"/>
              <a:t>se produce:</a:t>
            </a:r>
          </a:p>
          <a:p>
            <a:pPr algn="just">
              <a:buNone/>
            </a:pPr>
            <a:endParaRPr lang="es-ES" sz="2400" dirty="0" smtClean="0"/>
          </a:p>
          <a:p>
            <a:pPr algn="just">
              <a:buNone/>
            </a:pPr>
            <a:r>
              <a:rPr lang="es-ES" sz="2400" dirty="0" smtClean="0"/>
              <a:t> 1) A </a:t>
            </a:r>
            <a:r>
              <a:rPr lang="es-ES" sz="2400" dirty="0"/>
              <a:t>través de una abertura de la membrana </a:t>
            </a:r>
            <a:r>
              <a:rPr lang="es-ES" sz="2400" dirty="0" smtClean="0"/>
              <a:t>a </a:t>
            </a:r>
            <a:r>
              <a:rPr lang="es-ES" sz="2400" dirty="0"/>
              <a:t>través de </a:t>
            </a:r>
            <a:r>
              <a:rPr lang="es-ES" sz="2400" b="1" i="1" u="sng" dirty="0"/>
              <a:t>espacios intermoleculares</a:t>
            </a:r>
            <a:r>
              <a:rPr lang="es-ES" sz="2400" dirty="0"/>
              <a:t> sin ninguna interacción con las proteínas transportadoras de la </a:t>
            </a:r>
            <a:r>
              <a:rPr lang="es-ES" sz="2400" dirty="0" smtClean="0"/>
              <a:t>membrana</a:t>
            </a:r>
          </a:p>
          <a:p>
            <a:pPr algn="just">
              <a:buNone/>
            </a:pPr>
            <a:r>
              <a:rPr lang="es-GT" sz="2400" dirty="0" smtClean="0"/>
              <a:t>2)A través de </a:t>
            </a:r>
            <a:r>
              <a:rPr lang="es-GT" sz="2400" b="1" i="1" u="sng" dirty="0" smtClean="0"/>
              <a:t>proteínas de canal</a:t>
            </a:r>
            <a:endParaRPr lang="es-ES" sz="2400" b="1" i="1" u="sng" dirty="0"/>
          </a:p>
        </p:txBody>
      </p:sp>
      <p:pic>
        <p:nvPicPr>
          <p:cNvPr id="4" name="Picture 2" descr="http://www.genomasur.com/piloto/BCH_tradu/b_3/difusion_3.jpg"/>
          <p:cNvPicPr>
            <a:picLocks noChangeAspect="1" noChangeArrowheads="1"/>
          </p:cNvPicPr>
          <p:nvPr/>
        </p:nvPicPr>
        <p:blipFill>
          <a:blip r:embed="rId2" cstate="print"/>
          <a:srcRect r="10945" b="79271"/>
          <a:stretch>
            <a:fillRect/>
          </a:stretch>
        </p:blipFill>
        <p:spPr bwMode="auto">
          <a:xfrm>
            <a:off x="1115616" y="4725144"/>
            <a:ext cx="7072362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2" descr="http://api.ning.com/files/hWQiPMxWuLwF9jIYdubHokmNcKya*cYv8DLsT0lef5Zc2De62U9T*9bZFXdCbhFEAD1ZwFhaHQWKTqtMGZlLEy6cmGN*l-ex/difusion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099" y="642918"/>
            <a:ext cx="7334301" cy="55007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DIFUSIÓN </a:t>
            </a:r>
            <a:r>
              <a:rPr lang="es-ES" b="1" dirty="0"/>
              <a:t>FACILITADA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s-ES" sz="2400" dirty="0"/>
              <a:t>Precisa la interacción de una proteína transportadora que ayude al paso de las moléculas o los iones a través de la membrana mediante su unión química.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2400" b="1" dirty="0" smtClean="0"/>
              <a:t>DIFUSIÓN </a:t>
            </a:r>
            <a:r>
              <a:rPr lang="es-ES" sz="2400" b="1" dirty="0"/>
              <a:t>DE SUSTANCIAS LIPOSOLUBLES A </a:t>
            </a:r>
            <a:r>
              <a:rPr lang="es-ES" sz="2400" b="1" dirty="0" smtClean="0"/>
              <a:t>TRAVÉS </a:t>
            </a:r>
            <a:r>
              <a:rPr lang="es-ES" sz="2400" b="1" dirty="0"/>
              <a:t>DE LA BICAPA </a:t>
            </a:r>
            <a:r>
              <a:rPr lang="es-ES" sz="2400" b="1" dirty="0" smtClean="0"/>
              <a:t>LIPÍDICA</a:t>
            </a:r>
            <a:endParaRPr lang="es-ES" sz="2400" b="1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s-ES" sz="2400" dirty="0"/>
              <a:t>La velocidad de una sustancia a través de la membrana celular es directamente proporcional a su solubilidad en los lípidos.</a:t>
            </a:r>
          </a:p>
          <a:p>
            <a:pPr algn="just"/>
            <a:endParaRPr lang="es-ES" sz="2400" dirty="0"/>
          </a:p>
          <a:p>
            <a:pPr algn="just"/>
            <a:r>
              <a:rPr lang="es-ES" sz="2400" dirty="0"/>
              <a:t>El oxígeno, el CO2 y los alcoholes participan de esta importante propiedad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363272" cy="1143000"/>
          </a:xfrm>
        </p:spPr>
        <p:txBody>
          <a:bodyPr/>
          <a:lstStyle/>
          <a:p>
            <a:r>
              <a:rPr lang="es-ES" sz="2400" b="1" dirty="0" smtClean="0"/>
              <a:t>DIFUSIÓN </a:t>
            </a:r>
            <a:r>
              <a:rPr lang="es-ES" sz="2400" b="1" dirty="0"/>
              <a:t>DE AGUA Y OTRAS </a:t>
            </a:r>
            <a:r>
              <a:rPr lang="es-ES" sz="2400" b="1" dirty="0" smtClean="0"/>
              <a:t>MOLÉCULAS </a:t>
            </a:r>
            <a:r>
              <a:rPr lang="es-ES" sz="2400" b="1" dirty="0"/>
              <a:t>INSOLUBLES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s-ES" sz="2400" dirty="0"/>
              <a:t>El agua atraviesa fácilmente la membrana celular pasando por los canales de </a:t>
            </a:r>
            <a:r>
              <a:rPr lang="es-ES" sz="2400" dirty="0" smtClean="0"/>
              <a:t>proteínas </a:t>
            </a:r>
            <a:r>
              <a:rPr lang="es-ES" sz="2400" i="1" u="sng" dirty="0" smtClean="0"/>
              <a:t>selectivos</a:t>
            </a:r>
            <a:r>
              <a:rPr lang="es-ES" sz="2400" dirty="0" smtClean="0"/>
              <a:t> que tienen siempre abiertas sus </a:t>
            </a:r>
            <a:r>
              <a:rPr lang="es-ES" sz="2400" i="1" u="sng" dirty="0" smtClean="0"/>
              <a:t>compuertas</a:t>
            </a:r>
            <a:r>
              <a:rPr lang="es-ES" sz="2400" dirty="0" smtClean="0"/>
              <a:t>. </a:t>
            </a:r>
          </a:p>
          <a:p>
            <a:pPr algn="just"/>
            <a:r>
              <a:rPr lang="es-ES" sz="2400" dirty="0" smtClean="0"/>
              <a:t>(¿Cómo se llaman estos canales proteicos?)….</a:t>
            </a:r>
          </a:p>
          <a:p>
            <a:pPr algn="just"/>
            <a:r>
              <a:rPr lang="es-ES" sz="2400" dirty="0" smtClean="0"/>
              <a:t>A </a:t>
            </a:r>
            <a:r>
              <a:rPr lang="es-ES" sz="2400" dirty="0"/>
              <a:t>medida que las moléculas se tornan más grandes su capacidad para atravesar la membrana disminuye </a:t>
            </a:r>
            <a:r>
              <a:rPr lang="es-ES" sz="2400" dirty="0" smtClean="0"/>
              <a:t>rápidamente</a:t>
            </a:r>
            <a:endParaRPr lang="es-ES" sz="2400" dirty="0"/>
          </a:p>
        </p:txBody>
      </p:sp>
      <p:pic>
        <p:nvPicPr>
          <p:cNvPr id="4" name="Picture 2" descr="http://edu.jccm.es/ies/alonsoquijano/PaginaVieja/websdelosdepartamentos/webdebiologiaygeologia/imagenes/imagenes_biologia/MEMTRANS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4509120"/>
            <a:ext cx="3154800" cy="20688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 cstate="print"/>
          <a:srcRect l="31818" t="16360" r="29722" b="14735"/>
          <a:stretch>
            <a:fillRect/>
          </a:stretch>
        </p:blipFill>
        <p:spPr bwMode="auto">
          <a:xfrm>
            <a:off x="1403648" y="580694"/>
            <a:ext cx="6732240" cy="62326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512" y="2780928"/>
            <a:ext cx="2386608" cy="1143000"/>
          </a:xfrm>
        </p:spPr>
        <p:txBody>
          <a:bodyPr/>
          <a:lstStyle/>
          <a:p>
            <a:r>
              <a:rPr lang="es-GT" sz="1800" dirty="0" smtClean="0"/>
              <a:t>-Carga eléctrica</a:t>
            </a:r>
            <a:br>
              <a:rPr lang="es-GT" sz="1800" dirty="0" smtClean="0"/>
            </a:br>
            <a:r>
              <a:rPr lang="es-GT" sz="1800" dirty="0" smtClean="0"/>
              <a:t>-Peso Molecular</a:t>
            </a:r>
            <a:br>
              <a:rPr lang="es-GT" sz="1800" dirty="0" smtClean="0"/>
            </a:br>
            <a:r>
              <a:rPr lang="es-GT" sz="1800" dirty="0" smtClean="0"/>
              <a:t>-Solubilidad en grasa</a:t>
            </a:r>
            <a:br>
              <a:rPr lang="es-GT" sz="1800" dirty="0" smtClean="0"/>
            </a:br>
            <a:endParaRPr lang="es-ES" sz="1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5589240"/>
            <a:ext cx="3178696" cy="664095"/>
          </a:xfrm>
          <a:ln w="38100">
            <a:solidFill>
              <a:schemeClr val="accent4"/>
            </a:solidFill>
          </a:ln>
        </p:spPr>
        <p:txBody>
          <a:bodyPr/>
          <a:lstStyle/>
          <a:p>
            <a:pPr algn="ctr">
              <a:buNone/>
            </a:pPr>
            <a:r>
              <a:rPr lang="es-GT" sz="1600" dirty="0" smtClean="0"/>
              <a:t>Selectividad de los canales proteicos</a:t>
            </a:r>
          </a:p>
          <a:p>
            <a:pPr algn="ctr">
              <a:buNone/>
            </a:pPr>
            <a:r>
              <a:rPr lang="es-GT" sz="1600" dirty="0" smtClean="0"/>
              <a:t>Canal de K+</a:t>
            </a:r>
            <a:endParaRPr lang="es-E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2" descr="http://1.bp.blogspot.com/-uUi66yBEQRY/T_ZwM4ravbI/AAAAAAAAAVg/cfuHdOf-mos/s1600/00anii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348628"/>
            <a:ext cx="6429034" cy="43663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 cstate="print"/>
          <a:srcRect l="22964" t="18329" r="20586" b="18672"/>
          <a:stretch>
            <a:fillRect/>
          </a:stretch>
        </p:blipFill>
        <p:spPr bwMode="auto">
          <a:xfrm>
            <a:off x="35496" y="692696"/>
            <a:ext cx="9108504" cy="56166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r>
              <a:rPr lang="es-ES" sz="2800" b="1" dirty="0" smtClean="0"/>
              <a:t>ACTIVACIÓN </a:t>
            </a:r>
            <a:r>
              <a:rPr lang="es-ES" sz="2800" b="1" dirty="0"/>
              <a:t>DE LOS CANALES PROTEICOS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528" y="1828800"/>
            <a:ext cx="8568952" cy="4302125"/>
          </a:xfrm>
        </p:spPr>
        <p:txBody>
          <a:bodyPr/>
          <a:lstStyle/>
          <a:p>
            <a:pPr>
              <a:buNone/>
            </a:pPr>
            <a:r>
              <a:rPr lang="es-ES" sz="2800" dirty="0" smtClean="0"/>
              <a:t>La </a:t>
            </a:r>
            <a:r>
              <a:rPr lang="es-ES" sz="2800" dirty="0"/>
              <a:t>apertura y el cierre de las compuertas están controlados de dos maneras</a:t>
            </a:r>
            <a:r>
              <a:rPr lang="es-ES" sz="2800" dirty="0" smtClean="0"/>
              <a:t>:</a:t>
            </a:r>
          </a:p>
          <a:p>
            <a:pPr>
              <a:buNone/>
            </a:pPr>
            <a:endParaRPr lang="es-ES" sz="2800" dirty="0"/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s-ES" sz="2800" dirty="0"/>
              <a:t>Activación por voltaje</a:t>
            </a:r>
          </a:p>
          <a:p>
            <a:pPr>
              <a:buClr>
                <a:schemeClr val="tx1"/>
              </a:buClr>
              <a:buFont typeface="Wingdings" pitchFamily="2" charset="2"/>
              <a:buChar char="Ø"/>
            </a:pPr>
            <a:r>
              <a:rPr lang="es-ES" sz="2800" dirty="0"/>
              <a:t>Activación química (por ligando)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ACTIVACIÓN </a:t>
            </a:r>
            <a:r>
              <a:rPr lang="es-ES" b="1" dirty="0"/>
              <a:t>POR VOLTAJE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5915000" cy="4302125"/>
          </a:xfrm>
        </p:spPr>
        <p:txBody>
          <a:bodyPr/>
          <a:lstStyle/>
          <a:p>
            <a:pPr algn="just">
              <a:lnSpc>
                <a:spcPct val="80000"/>
              </a:lnSpc>
              <a:buNone/>
            </a:pPr>
            <a:r>
              <a:rPr lang="es-ES" sz="2000" b="1" i="1" dirty="0"/>
              <a:t>L</a:t>
            </a:r>
            <a:r>
              <a:rPr lang="es-ES" sz="2000" b="1" i="1" dirty="0" smtClean="0"/>
              <a:t>a </a:t>
            </a:r>
            <a:r>
              <a:rPr lang="es-ES" sz="2000" b="1" i="1" dirty="0"/>
              <a:t>compuerta </a:t>
            </a:r>
            <a:r>
              <a:rPr lang="es-ES" sz="2000" b="1" i="1" dirty="0" smtClean="0"/>
              <a:t>responde </a:t>
            </a:r>
            <a:r>
              <a:rPr lang="es-ES" sz="2000" b="1" i="1" dirty="0"/>
              <a:t>al potencial eléctrico que se establece a través de la membrana celular. </a:t>
            </a:r>
            <a:endParaRPr lang="es-ES" sz="2000" b="1" i="1" dirty="0" smtClean="0"/>
          </a:p>
          <a:p>
            <a:pPr algn="just">
              <a:lnSpc>
                <a:spcPct val="80000"/>
              </a:lnSpc>
            </a:pPr>
            <a:endParaRPr lang="es-ES" sz="2000" dirty="0"/>
          </a:p>
          <a:p>
            <a:pPr algn="just">
              <a:lnSpc>
                <a:spcPct val="80000"/>
              </a:lnSpc>
            </a:pPr>
            <a:r>
              <a:rPr lang="es-ES" sz="2000" dirty="0" err="1"/>
              <a:t>Ej.:Cuando</a:t>
            </a:r>
            <a:r>
              <a:rPr lang="es-ES" sz="2000" dirty="0"/>
              <a:t> hay una carga negativa intensa en el interior de la membrana celular las compuertas de sodio del exterior permanecen firmemente cerradas y cuando el interior de la membrana pierde su carga negativa estas compuertas se abren</a:t>
            </a:r>
            <a:r>
              <a:rPr lang="es-ES" sz="2000" dirty="0" smtClean="0"/>
              <a:t>. (y el K+?)</a:t>
            </a:r>
            <a:endParaRPr lang="es-ES" sz="2000" dirty="0"/>
          </a:p>
          <a:p>
            <a:pPr algn="just">
              <a:lnSpc>
                <a:spcPct val="80000"/>
              </a:lnSpc>
            </a:pPr>
            <a:endParaRPr lang="es-ES" sz="2000" dirty="0"/>
          </a:p>
          <a:p>
            <a:pPr algn="just">
              <a:lnSpc>
                <a:spcPct val="80000"/>
              </a:lnSpc>
            </a:pPr>
            <a:r>
              <a:rPr lang="es-ES" sz="2000" dirty="0"/>
              <a:t>Este es el mecanismo básico para </a:t>
            </a:r>
            <a:r>
              <a:rPr lang="es-ES" sz="2000" b="1" dirty="0"/>
              <a:t>generar</a:t>
            </a:r>
            <a:r>
              <a:rPr lang="es-ES" sz="2000" dirty="0"/>
              <a:t> los potenciales de acción nerviosos responsables de las señales nerviosas</a:t>
            </a:r>
          </a:p>
          <a:p>
            <a:pPr algn="just">
              <a:lnSpc>
                <a:spcPct val="80000"/>
              </a:lnSpc>
            </a:pPr>
            <a:endParaRPr lang="es-ES" sz="2000" dirty="0"/>
          </a:p>
          <a:p>
            <a:pPr algn="just">
              <a:lnSpc>
                <a:spcPct val="80000"/>
              </a:lnSpc>
            </a:pPr>
            <a:endParaRPr lang="es-ES" sz="2000" dirty="0"/>
          </a:p>
        </p:txBody>
      </p:sp>
      <p:sp>
        <p:nvSpPr>
          <p:cNvPr id="6" name="5 CuadroTexto"/>
          <p:cNvSpPr txBox="1"/>
          <p:nvPr/>
        </p:nvSpPr>
        <p:spPr>
          <a:xfrm>
            <a:off x="6948264" y="3933056"/>
            <a:ext cx="2016224" cy="2031325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s-GT" dirty="0" smtClean="0"/>
              <a:t>-¿Cómo se le llama a la generación de un potencial de acción?</a:t>
            </a:r>
          </a:p>
          <a:p>
            <a:endParaRPr lang="es-GT" dirty="0"/>
          </a:p>
          <a:p>
            <a:r>
              <a:rPr lang="es-GT" dirty="0" smtClean="0"/>
              <a:t>-3 ejemplos de señales nerviosas?</a:t>
            </a:r>
            <a:endParaRPr lang="es-ES" dirty="0"/>
          </a:p>
        </p:txBody>
      </p:sp>
      <p:cxnSp>
        <p:nvCxnSpPr>
          <p:cNvPr id="8" name="7 Conector recto de flecha"/>
          <p:cNvCxnSpPr>
            <a:stCxn id="6" idx="1"/>
          </p:cNvCxnSpPr>
          <p:nvPr/>
        </p:nvCxnSpPr>
        <p:spPr>
          <a:xfrm flipH="1" flipV="1">
            <a:off x="6372200" y="4797154"/>
            <a:ext cx="576064" cy="151565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Rectángulo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Rectángulo redondeado"/>
          <p:cNvSpPr/>
          <p:nvPr/>
        </p:nvSpPr>
        <p:spPr>
          <a:xfrm>
            <a:off x="1259632" y="980728"/>
            <a:ext cx="6624736" cy="18002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GT" sz="4800" dirty="0" smtClean="0">
                <a:latin typeface="Batang" pitchFamily="18" charset="-127"/>
                <a:ea typeface="Batang" pitchFamily="18" charset="-127"/>
              </a:rPr>
              <a:t>BIENVENIDOS!!</a:t>
            </a:r>
            <a:endParaRPr lang="es-ES" sz="4800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6" name="5 Imagen" descr="escud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2924944"/>
            <a:ext cx="3816424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s-ES" sz="2800" b="1" dirty="0" smtClean="0"/>
              <a:t>ACTIVACIÓN QUÍMICA (por Ligando)</a:t>
            </a:r>
            <a:endParaRPr lang="es-ES" sz="2800" b="1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buNone/>
            </a:pPr>
            <a:r>
              <a:rPr lang="es-ES" sz="2400" b="1" i="1" dirty="0"/>
              <a:t>Las compuertas </a:t>
            </a:r>
            <a:r>
              <a:rPr lang="es-ES" sz="2400" b="1" i="1" dirty="0" smtClean="0"/>
              <a:t>se </a:t>
            </a:r>
            <a:r>
              <a:rPr lang="es-ES" sz="2400" b="1" i="1" dirty="0"/>
              <a:t>abren por la unión de una </a:t>
            </a:r>
            <a:r>
              <a:rPr lang="es-ES" sz="2400" b="1" i="1" dirty="0" smtClean="0"/>
              <a:t>sustancia (ligando</a:t>
            </a:r>
            <a:r>
              <a:rPr lang="es-ES" sz="2400" b="1" i="1" dirty="0"/>
              <a:t>) </a:t>
            </a:r>
            <a:r>
              <a:rPr lang="es-ES" sz="2400" b="1" i="1" dirty="0" smtClean="0"/>
              <a:t>al canal.</a:t>
            </a:r>
          </a:p>
          <a:p>
            <a:pPr>
              <a:lnSpc>
                <a:spcPct val="90000"/>
              </a:lnSpc>
              <a:buNone/>
            </a:pPr>
            <a:r>
              <a:rPr lang="es-ES" sz="2400" dirty="0" smtClean="0"/>
              <a:t>Produce </a:t>
            </a:r>
            <a:r>
              <a:rPr lang="es-ES" sz="2400" dirty="0"/>
              <a:t>un cambio </a:t>
            </a:r>
            <a:r>
              <a:rPr lang="es-ES" sz="2400" dirty="0" err="1" smtClean="0"/>
              <a:t>conformacional</a:t>
            </a:r>
            <a:r>
              <a:rPr lang="es-ES" sz="2400" dirty="0" smtClean="0"/>
              <a:t>(de </a:t>
            </a:r>
            <a:r>
              <a:rPr lang="es-ES" sz="2400" dirty="0"/>
              <a:t>enlaces </a:t>
            </a:r>
            <a:r>
              <a:rPr lang="es-ES" sz="2400" dirty="0" smtClean="0"/>
              <a:t>químicos)</a:t>
            </a:r>
          </a:p>
          <a:p>
            <a:pPr>
              <a:lnSpc>
                <a:spcPct val="90000"/>
              </a:lnSpc>
              <a:buNone/>
            </a:pPr>
            <a:endParaRPr lang="es-ES" sz="2400" b="1" dirty="0"/>
          </a:p>
          <a:p>
            <a:pPr>
              <a:lnSpc>
                <a:spcPct val="90000"/>
              </a:lnSpc>
              <a:buNone/>
            </a:pPr>
            <a:r>
              <a:rPr lang="es-ES" sz="2400" dirty="0"/>
              <a:t>Ej.: </a:t>
            </a:r>
            <a:r>
              <a:rPr lang="es-ES" sz="2400" dirty="0" smtClean="0"/>
              <a:t>acetilcolina (</a:t>
            </a:r>
            <a:r>
              <a:rPr lang="es-ES" sz="2400" dirty="0" err="1" smtClean="0"/>
              <a:t>Ach</a:t>
            </a:r>
            <a:r>
              <a:rPr lang="es-ES" sz="2400" dirty="0" smtClean="0"/>
              <a:t>)</a:t>
            </a:r>
            <a:endParaRPr lang="es-ES" sz="2400" dirty="0"/>
          </a:p>
          <a:p>
            <a:pPr>
              <a:lnSpc>
                <a:spcPct val="90000"/>
              </a:lnSpc>
            </a:pPr>
            <a:endParaRPr lang="es-ES" sz="2400" dirty="0"/>
          </a:p>
          <a:p>
            <a:pPr>
              <a:lnSpc>
                <a:spcPct val="90000"/>
              </a:lnSpc>
            </a:pPr>
            <a:r>
              <a:rPr lang="es-ES" sz="1800" i="1" dirty="0" smtClean="0"/>
              <a:t>Es </a:t>
            </a:r>
            <a:r>
              <a:rPr lang="es-ES" sz="1800" i="1" dirty="0"/>
              <a:t>importante para la transmisión de la señal nerviosa de una célula nerviosa a otra o desde una célula nerviosa a una muscular para la contracción </a:t>
            </a:r>
            <a:r>
              <a:rPr lang="es-ES" sz="1800" i="1" dirty="0" smtClean="0"/>
              <a:t>muscular.</a:t>
            </a:r>
            <a:endParaRPr lang="es-ES" sz="1800" i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6804248" y="4797153"/>
            <a:ext cx="2088232" cy="1200329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s-GT" dirty="0" smtClean="0"/>
              <a:t>-¿Cómo se le llaman a las moléculas que transmiten señales nerviosas? </a:t>
            </a:r>
          </a:p>
        </p:txBody>
      </p:sp>
      <p:cxnSp>
        <p:nvCxnSpPr>
          <p:cNvPr id="7" name="6 Conector recto de flecha"/>
          <p:cNvCxnSpPr>
            <a:stCxn id="6" idx="1"/>
          </p:cNvCxnSpPr>
          <p:nvPr/>
        </p:nvCxnSpPr>
        <p:spPr>
          <a:xfrm flipH="1" flipV="1">
            <a:off x="5724128" y="4797153"/>
            <a:ext cx="1080120" cy="600165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s-ES" sz="2800" b="1" dirty="0" smtClean="0"/>
              <a:t>DIFUSIÓN FACILITADA(Transportador)</a:t>
            </a:r>
            <a:endParaRPr lang="es-ES" sz="2800" b="1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828800"/>
            <a:ext cx="8496944" cy="4302125"/>
          </a:xfrm>
        </p:spPr>
        <p:txBody>
          <a:bodyPr/>
          <a:lstStyle/>
          <a:p>
            <a:pPr algn="just">
              <a:buNone/>
            </a:pPr>
            <a:r>
              <a:rPr lang="es-ES" sz="2400" dirty="0" smtClean="0"/>
              <a:t>Utiliza una </a:t>
            </a:r>
            <a:r>
              <a:rPr lang="es-ES" sz="2400" b="1" i="1" u="sng" dirty="0"/>
              <a:t>proteína </a:t>
            </a:r>
            <a:r>
              <a:rPr lang="es-ES" sz="2400" b="1" i="1" u="sng" dirty="0" smtClean="0"/>
              <a:t>“transportadora” </a:t>
            </a:r>
            <a:r>
              <a:rPr lang="es-ES" sz="2400" dirty="0" smtClean="0"/>
              <a:t>específica</a:t>
            </a:r>
          </a:p>
          <a:p>
            <a:pPr algn="just">
              <a:buNone/>
            </a:pPr>
            <a:endParaRPr lang="es-GT" sz="2400" b="1" dirty="0" smtClean="0"/>
          </a:p>
          <a:p>
            <a:pPr algn="just">
              <a:buNone/>
            </a:pPr>
            <a:endParaRPr lang="es-GT" sz="2400" b="1" dirty="0"/>
          </a:p>
          <a:p>
            <a:pPr algn="just">
              <a:buNone/>
            </a:pPr>
            <a:endParaRPr lang="es-GT" sz="2400" b="1" dirty="0"/>
          </a:p>
          <a:p>
            <a:pPr algn="ctr">
              <a:buNone/>
            </a:pPr>
            <a:r>
              <a:rPr lang="es-GT" sz="2400" b="1" dirty="0" smtClean="0"/>
              <a:t>-Diferencia principal entre Difusión Simple y Difusión Facilitada?</a:t>
            </a:r>
            <a:endParaRPr lang="es-ES" sz="24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6084168" y="4293096"/>
            <a:ext cx="1944216" cy="878800"/>
          </a:xfrm>
          <a:prstGeom prst="star5">
            <a:avLst/>
          </a:prstGeom>
          <a:noFill/>
          <a:ln w="381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s-GT" sz="1600" b="1" dirty="0" err="1" smtClean="0"/>
              <a:t>V</a:t>
            </a:r>
            <a:r>
              <a:rPr lang="es-GT" sz="1600" dirty="0" err="1" smtClean="0"/>
              <a:t>máx</a:t>
            </a:r>
            <a:endParaRPr lang="es-ES" sz="1600" dirty="0"/>
          </a:p>
        </p:txBody>
      </p:sp>
      <p:sp>
        <p:nvSpPr>
          <p:cNvPr id="8" name="7 CuadroTexto"/>
          <p:cNvSpPr txBox="1"/>
          <p:nvPr/>
        </p:nvSpPr>
        <p:spPr>
          <a:xfrm>
            <a:off x="6156176" y="2348880"/>
            <a:ext cx="2555776" cy="92333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s-GT" dirty="0" smtClean="0"/>
              <a:t>OJO: No es una proteína de CANAL sino TRANSPORTADORA!!!</a:t>
            </a:r>
            <a:endParaRPr lang="es-ES" dirty="0"/>
          </a:p>
        </p:txBody>
      </p:sp>
      <p:cxnSp>
        <p:nvCxnSpPr>
          <p:cNvPr id="9" name="8 Conector recto de flecha"/>
          <p:cNvCxnSpPr>
            <a:stCxn id="8" idx="1"/>
          </p:cNvCxnSpPr>
          <p:nvPr/>
        </p:nvCxnSpPr>
        <p:spPr>
          <a:xfrm flipH="1" flipV="1">
            <a:off x="5004048" y="2420888"/>
            <a:ext cx="1152128" cy="389657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18 CuadroTexto"/>
          <p:cNvSpPr txBox="1"/>
          <p:nvPr/>
        </p:nvSpPr>
        <p:spPr>
          <a:xfrm>
            <a:off x="1043608" y="5229200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GT" dirty="0" smtClean="0"/>
              <a:t>-Glucosa           GLUT</a:t>
            </a:r>
          </a:p>
          <a:p>
            <a:r>
              <a:rPr lang="es-GT" dirty="0" smtClean="0"/>
              <a:t>-Aminoácidos</a:t>
            </a:r>
            <a:endParaRPr lang="es-ES" dirty="0"/>
          </a:p>
        </p:txBody>
      </p:sp>
      <p:sp>
        <p:nvSpPr>
          <p:cNvPr id="20" name="19 CuadroTexto"/>
          <p:cNvSpPr txBox="1"/>
          <p:nvPr/>
        </p:nvSpPr>
        <p:spPr>
          <a:xfrm>
            <a:off x="4572000" y="5661248"/>
            <a:ext cx="1872208" cy="369332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r>
              <a:rPr lang="es-GT" dirty="0" smtClean="0"/>
              <a:t>¿Cómo se activa?</a:t>
            </a:r>
            <a:endParaRPr lang="es-ES" dirty="0"/>
          </a:p>
        </p:txBody>
      </p:sp>
      <p:cxnSp>
        <p:nvCxnSpPr>
          <p:cNvPr id="21" name="20 Conector recto de flecha"/>
          <p:cNvCxnSpPr>
            <a:stCxn id="20" idx="1"/>
          </p:cNvCxnSpPr>
          <p:nvPr/>
        </p:nvCxnSpPr>
        <p:spPr>
          <a:xfrm flipH="1" flipV="1">
            <a:off x="3275856" y="5445224"/>
            <a:ext cx="1296144" cy="400690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 animBg="1"/>
      <p:bldP spid="8" grpId="0" animBg="1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2" descr="http://www7.uc.cl/sw_educ/biologia/bio100/imagenes/67c3dc349eefilenameD237typeimagegif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836712"/>
            <a:ext cx="7128792" cy="5657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 cstate="print"/>
          <a:srcRect l="32372" t="18329" r="29722" b="13750"/>
          <a:stretch>
            <a:fillRect/>
          </a:stretch>
        </p:blipFill>
        <p:spPr bwMode="auto">
          <a:xfrm>
            <a:off x="0" y="0"/>
            <a:ext cx="9144000" cy="685462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 cstate="print"/>
          <a:srcRect l="30712" t="18329" r="29722" b="13750"/>
          <a:stretch>
            <a:fillRect/>
          </a:stretch>
        </p:blipFill>
        <p:spPr bwMode="auto">
          <a:xfrm>
            <a:off x="827584" y="692696"/>
            <a:ext cx="7632848" cy="59072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Elipse"/>
          <p:cNvSpPr/>
          <p:nvPr/>
        </p:nvSpPr>
        <p:spPr>
          <a:xfrm rot="20351424">
            <a:off x="-146410" y="639822"/>
            <a:ext cx="5259284" cy="156316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GT" sz="2000" b="1" dirty="0" smtClean="0"/>
              <a:t>¿Qué significa proporcional?...</a:t>
            </a:r>
          </a:p>
          <a:p>
            <a:pPr algn="ctr"/>
            <a:endParaRPr lang="es-GT" sz="2000" b="1" dirty="0"/>
          </a:p>
          <a:p>
            <a:pPr algn="ctr"/>
            <a:r>
              <a:rPr lang="es-GT" sz="2000" b="1" dirty="0" smtClean="0"/>
              <a:t>Y directamente proporcional?</a:t>
            </a:r>
            <a:endParaRPr lang="es-E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sz="2800" dirty="0" smtClean="0"/>
              <a:t>Factores que influyen en la velocidad NETA de difusión…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63179"/>
            <a:ext cx="8363272" cy="4302125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es-GT" sz="2400" dirty="0" smtClean="0"/>
              <a:t>Diferencia de Concentración a través de la membrana</a:t>
            </a:r>
          </a:p>
          <a:p>
            <a:pPr>
              <a:buFont typeface="Wingdings" pitchFamily="2" charset="2"/>
              <a:buChar char="ü"/>
            </a:pPr>
            <a:r>
              <a:rPr lang="es-GT" sz="2400" dirty="0" smtClean="0"/>
              <a:t>Diferencia de Potencial eléctrico(de membrana)…. Potencial de </a:t>
            </a:r>
            <a:r>
              <a:rPr lang="es-GT" sz="2400" dirty="0" err="1" smtClean="0"/>
              <a:t>Nernst</a:t>
            </a:r>
            <a:r>
              <a:rPr lang="es-GT" sz="2400" dirty="0" smtClean="0"/>
              <a:t>!</a:t>
            </a:r>
          </a:p>
          <a:p>
            <a:pPr>
              <a:buFont typeface="Wingdings" pitchFamily="2" charset="2"/>
              <a:buChar char="ü"/>
            </a:pPr>
            <a:r>
              <a:rPr lang="es-GT" sz="2400" dirty="0" smtClean="0"/>
              <a:t>Diferencia de Presión a través de la membrana</a:t>
            </a:r>
          </a:p>
          <a:p>
            <a:pPr>
              <a:buFont typeface="Wingdings" pitchFamily="2" charset="2"/>
              <a:buChar char="ü"/>
            </a:pPr>
            <a:endParaRPr lang="es-GT" sz="2400" dirty="0"/>
          </a:p>
        </p:txBody>
      </p:sp>
      <p:sp>
        <p:nvSpPr>
          <p:cNvPr id="4" name="3 Elipse"/>
          <p:cNvSpPr/>
          <p:nvPr/>
        </p:nvSpPr>
        <p:spPr>
          <a:xfrm>
            <a:off x="467544" y="3789040"/>
            <a:ext cx="2160240" cy="122413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GT" sz="2000" b="1" dirty="0" smtClean="0"/>
              <a:t>¿Qué más?</a:t>
            </a:r>
            <a:endParaRPr lang="es-ES" sz="2000" b="1" dirty="0"/>
          </a:p>
        </p:txBody>
      </p:sp>
      <p:sp>
        <p:nvSpPr>
          <p:cNvPr id="6" name="5 Elipse"/>
          <p:cNvSpPr/>
          <p:nvPr/>
        </p:nvSpPr>
        <p:spPr>
          <a:xfrm>
            <a:off x="3995936" y="3501008"/>
            <a:ext cx="5148064" cy="30963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r>
              <a:rPr lang="es-GT" sz="2000" dirty="0" smtClean="0"/>
              <a:t>Temperatura</a:t>
            </a:r>
          </a:p>
          <a:p>
            <a:pPr>
              <a:buFont typeface="Wingdings" pitchFamily="2" charset="2"/>
              <a:buChar char="ü"/>
            </a:pPr>
            <a:r>
              <a:rPr lang="es-GT" sz="2000" dirty="0" smtClean="0"/>
              <a:t>Grosor de la membrana</a:t>
            </a:r>
          </a:p>
          <a:p>
            <a:pPr>
              <a:buFont typeface="Wingdings" pitchFamily="2" charset="2"/>
              <a:buChar char="ü"/>
            </a:pPr>
            <a:r>
              <a:rPr lang="es-GT" sz="2000" dirty="0" err="1" smtClean="0"/>
              <a:t>Liposolubilidad</a:t>
            </a:r>
            <a:r>
              <a:rPr lang="es-GT" sz="2000" dirty="0" smtClean="0"/>
              <a:t> de la sustancia</a:t>
            </a:r>
          </a:p>
          <a:p>
            <a:pPr>
              <a:buFont typeface="Wingdings" pitchFamily="2" charset="2"/>
              <a:buChar char="ü"/>
            </a:pPr>
            <a:r>
              <a:rPr lang="es-GT" sz="2000" dirty="0" smtClean="0"/>
              <a:t>Tamaño de los poros de la membrana</a:t>
            </a:r>
          </a:p>
          <a:p>
            <a:pPr>
              <a:buFont typeface="Wingdings" pitchFamily="2" charset="2"/>
              <a:buChar char="ü"/>
            </a:pPr>
            <a:r>
              <a:rPr lang="es-GT" sz="2000" dirty="0" smtClean="0"/>
              <a:t>Peso molecular de la sustancia a difundir</a:t>
            </a:r>
            <a:endParaRPr lang="es-ES" sz="2000" dirty="0"/>
          </a:p>
        </p:txBody>
      </p:sp>
      <p:cxnSp>
        <p:nvCxnSpPr>
          <p:cNvPr id="8" name="7 Conector recto de flecha"/>
          <p:cNvCxnSpPr>
            <a:stCxn id="4" idx="6"/>
          </p:cNvCxnSpPr>
          <p:nvPr/>
        </p:nvCxnSpPr>
        <p:spPr>
          <a:xfrm>
            <a:off x="2627784" y="4401108"/>
            <a:ext cx="1296144" cy="540060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 animBg="1"/>
      <p:bldP spid="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 cstate="print"/>
          <a:srcRect l="35693" t="15375" r="32762" b="12766"/>
          <a:stretch>
            <a:fillRect/>
          </a:stretch>
        </p:blipFill>
        <p:spPr bwMode="auto">
          <a:xfrm>
            <a:off x="0" y="-1"/>
            <a:ext cx="9144000" cy="6869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4" descr="http://javeriana.edu.co/Facultades/Ciencias/neurobioquimica/libros/celular/hyperhyp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844824"/>
            <a:ext cx="7272808" cy="3974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ÓSMOSIS</a:t>
            </a:r>
            <a:endParaRPr lang="es-ES" b="1" dirty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buNone/>
            </a:pPr>
            <a:r>
              <a:rPr lang="es-ES" sz="2200" dirty="0" smtClean="0"/>
              <a:t>Movimiento </a:t>
            </a:r>
            <a:r>
              <a:rPr lang="es-ES" sz="2200" dirty="0"/>
              <a:t>neto </a:t>
            </a:r>
            <a:r>
              <a:rPr lang="es-ES" sz="2200" dirty="0" smtClean="0"/>
              <a:t>de </a:t>
            </a:r>
            <a:r>
              <a:rPr lang="es-ES" sz="2200" b="1" i="1" u="sng" dirty="0"/>
              <a:t>A</a:t>
            </a:r>
            <a:r>
              <a:rPr lang="es-ES" sz="2200" b="1" i="1" u="sng" dirty="0" smtClean="0"/>
              <a:t>gua</a:t>
            </a:r>
            <a:r>
              <a:rPr lang="es-ES" sz="2200" dirty="0" smtClean="0"/>
              <a:t> por </a:t>
            </a:r>
            <a:r>
              <a:rPr lang="es-ES" sz="2200" dirty="0"/>
              <a:t>las diferencias en su concentración</a:t>
            </a:r>
            <a:r>
              <a:rPr lang="es-ES" sz="2000" dirty="0" smtClean="0"/>
              <a:t>. </a:t>
            </a:r>
          </a:p>
          <a:p>
            <a:pPr algn="ctr">
              <a:lnSpc>
                <a:spcPct val="90000"/>
              </a:lnSpc>
              <a:buNone/>
            </a:pPr>
            <a:endParaRPr lang="es-ES" sz="2000" i="1" dirty="0" smtClean="0"/>
          </a:p>
          <a:p>
            <a:pPr algn="ctr">
              <a:lnSpc>
                <a:spcPct val="90000"/>
              </a:lnSpc>
              <a:buNone/>
            </a:pPr>
            <a:r>
              <a:rPr lang="es-ES" sz="2000" i="1" dirty="0" smtClean="0"/>
              <a:t>(¿De qué región a qué región se mueve?)</a:t>
            </a:r>
            <a:endParaRPr lang="es-ES" sz="2000" i="1" dirty="0"/>
          </a:p>
          <a:p>
            <a:pPr algn="just">
              <a:lnSpc>
                <a:spcPct val="90000"/>
              </a:lnSpc>
              <a:buNone/>
            </a:pPr>
            <a:endParaRPr lang="es-ES" sz="2000" dirty="0"/>
          </a:p>
          <a:p>
            <a:pPr algn="just">
              <a:lnSpc>
                <a:spcPct val="90000"/>
              </a:lnSpc>
              <a:buNone/>
            </a:pPr>
            <a:r>
              <a:rPr lang="es-ES" sz="2000" dirty="0"/>
              <a:t>El agua es la sustancia más abundante que difunde a través de la membrana celular. </a:t>
            </a:r>
            <a:endParaRPr lang="es-ES" sz="2000" dirty="0" smtClean="0"/>
          </a:p>
          <a:p>
            <a:pPr algn="just">
              <a:lnSpc>
                <a:spcPct val="90000"/>
              </a:lnSpc>
              <a:buNone/>
            </a:pPr>
            <a:endParaRPr lang="es-ES" sz="2000" dirty="0" smtClean="0"/>
          </a:p>
          <a:p>
            <a:pPr marL="20638" indent="-20638" algn="just">
              <a:lnSpc>
                <a:spcPct val="90000"/>
              </a:lnSpc>
              <a:buNone/>
            </a:pPr>
            <a:r>
              <a:rPr lang="es-ES" sz="2000" dirty="0" smtClean="0"/>
              <a:t>Sin </a:t>
            </a:r>
            <a:r>
              <a:rPr lang="es-ES" sz="2000" dirty="0"/>
              <a:t>embargo, la cantidad que difunde en ambas direcciones  está </a:t>
            </a:r>
            <a:r>
              <a:rPr lang="es-ES" sz="2000" dirty="0" smtClean="0"/>
              <a:t>equilibrada en </a:t>
            </a:r>
            <a:r>
              <a:rPr lang="es-ES" sz="2000" dirty="0"/>
              <a:t>forma tan precisa que se produce un movimiento neto cero de agua; y por tanto, el volumen celular permanece constante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  <p:controls>
      <p:control spid="1026" name="ShockwaveFlash1" r:id="rId2" imgW="7775543" imgH="3960857"/>
    </p:controls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Organización y regulación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GT" sz="2000" dirty="0" smtClean="0"/>
              <a:t>-Homeostasis</a:t>
            </a:r>
          </a:p>
          <a:p>
            <a:pPr>
              <a:buNone/>
            </a:pPr>
            <a:r>
              <a:rPr lang="es-GT" sz="2000" dirty="0" smtClean="0"/>
              <a:t>-División de líquidos corporales</a:t>
            </a:r>
          </a:p>
          <a:p>
            <a:pPr>
              <a:buNone/>
            </a:pPr>
            <a:r>
              <a:rPr lang="es-GT" sz="2000" dirty="0" smtClean="0"/>
              <a:t>-El cuerpo humano se divide en sistemas que trabajan entre si.</a:t>
            </a:r>
          </a:p>
          <a:p>
            <a:pPr>
              <a:buNone/>
            </a:pPr>
            <a:endParaRPr lang="es-GT" sz="2000" dirty="0" smtClean="0"/>
          </a:p>
          <a:p>
            <a:pPr>
              <a:buNone/>
            </a:pPr>
            <a:r>
              <a:rPr lang="es-GT" sz="2000" dirty="0" smtClean="0"/>
              <a:t>-Retroalimentación </a:t>
            </a:r>
            <a:r>
              <a:rPr lang="es-GT" sz="2000" i="1" dirty="0" smtClean="0"/>
              <a:t>(</a:t>
            </a:r>
            <a:r>
              <a:rPr lang="es-GT" sz="2000" i="1" dirty="0" err="1" smtClean="0"/>
              <a:t>feedback</a:t>
            </a:r>
            <a:r>
              <a:rPr lang="es-GT" sz="2000" i="1" dirty="0" smtClean="0"/>
              <a:t>)</a:t>
            </a:r>
          </a:p>
          <a:p>
            <a:pPr>
              <a:buNone/>
            </a:pPr>
            <a:r>
              <a:rPr lang="es-GT" sz="2000" i="1" dirty="0" smtClean="0"/>
              <a:t>Negativa</a:t>
            </a:r>
          </a:p>
          <a:p>
            <a:pPr>
              <a:buNone/>
            </a:pPr>
            <a:r>
              <a:rPr lang="es-GT" sz="2000" i="1" dirty="0" smtClean="0"/>
              <a:t>Positiva :</a:t>
            </a:r>
          </a:p>
          <a:p>
            <a:pPr>
              <a:buNone/>
            </a:pPr>
            <a:r>
              <a:rPr lang="es-GT" sz="2000" i="1" dirty="0" smtClean="0"/>
              <a:t>1)Factores de Coagulación</a:t>
            </a:r>
          </a:p>
          <a:p>
            <a:pPr>
              <a:buNone/>
            </a:pPr>
            <a:r>
              <a:rPr lang="es-GT" sz="2000" i="1" dirty="0" smtClean="0"/>
              <a:t>2)Parto</a:t>
            </a:r>
          </a:p>
          <a:p>
            <a:pPr>
              <a:buNone/>
            </a:pPr>
            <a:r>
              <a:rPr lang="es-GT" sz="2000" i="1" dirty="0" smtClean="0"/>
              <a:t>3)Generación de señales nerviosas</a:t>
            </a:r>
          </a:p>
          <a:p>
            <a:pPr>
              <a:buNone/>
            </a:pPr>
            <a:endParaRPr lang="es-GT" sz="2000" i="1" dirty="0" smtClean="0"/>
          </a:p>
          <a:p>
            <a:pPr>
              <a:buNone/>
            </a:pPr>
            <a:r>
              <a:rPr lang="es-GT" sz="2000" i="1" dirty="0" smtClean="0"/>
              <a:t>Control Adaptativo (aprendizaje, correcciones..</a:t>
            </a:r>
            <a:r>
              <a:rPr lang="es-GT" sz="2000" i="1" dirty="0" err="1" smtClean="0"/>
              <a:t>feedback</a:t>
            </a:r>
            <a:r>
              <a:rPr lang="es-GT" sz="2000" i="1" dirty="0" smtClean="0"/>
              <a:t> negativo retardado)</a:t>
            </a:r>
            <a:endParaRPr lang="es-ES" sz="2000" i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267744" y="6137920"/>
            <a:ext cx="5328592" cy="603448"/>
          </a:xfrm>
        </p:spPr>
        <p:txBody>
          <a:bodyPr/>
          <a:lstStyle/>
          <a:p>
            <a:pPr>
              <a:buNone/>
            </a:pPr>
            <a:r>
              <a:rPr lang="es-GT" dirty="0" smtClean="0"/>
              <a:t>¿Hacia dónde difunde el agua?</a:t>
            </a:r>
            <a:endParaRPr lang="es-ES" dirty="0"/>
          </a:p>
        </p:txBody>
      </p:sp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2" cstate="print"/>
          <a:srcRect l="55616" t="25219" r="25014" b="21625"/>
          <a:stretch>
            <a:fillRect/>
          </a:stretch>
        </p:blipFill>
        <p:spPr bwMode="auto">
          <a:xfrm rot="10800000">
            <a:off x="1547664" y="1124744"/>
            <a:ext cx="3024336" cy="46661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 l="25731" t="25219" r="54281" b="21625"/>
          <a:stretch>
            <a:fillRect/>
          </a:stretch>
        </p:blipFill>
        <p:spPr bwMode="auto">
          <a:xfrm rot="10800000">
            <a:off x="4932041" y="1124744"/>
            <a:ext cx="3096344" cy="462954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4752020" y="792088"/>
            <a:ext cx="36004" cy="5373216"/>
          </a:xfrm>
          <a:prstGeom prst="line">
            <a:avLst/>
          </a:prstGeom>
          <a:ln w="155575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Elipse"/>
          <p:cNvSpPr/>
          <p:nvPr/>
        </p:nvSpPr>
        <p:spPr>
          <a:xfrm>
            <a:off x="1835696" y="1988840"/>
            <a:ext cx="971600" cy="9361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GT" dirty="0" err="1" smtClean="0">
                <a:solidFill>
                  <a:schemeClr val="bg2">
                    <a:lumMod val="10000"/>
                  </a:schemeClr>
                </a:solidFill>
              </a:rPr>
              <a:t>NaCl</a:t>
            </a:r>
            <a:r>
              <a:rPr lang="es-GT" dirty="0" smtClean="0">
                <a:solidFill>
                  <a:schemeClr val="bg2">
                    <a:lumMod val="10000"/>
                  </a:schemeClr>
                </a:solidFill>
              </a:rPr>
              <a:t> + H2O</a:t>
            </a:r>
            <a:endParaRPr lang="es-E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2" name="11 Elipse"/>
          <p:cNvSpPr/>
          <p:nvPr/>
        </p:nvSpPr>
        <p:spPr>
          <a:xfrm>
            <a:off x="6732240" y="2060848"/>
            <a:ext cx="971600" cy="93610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GT" dirty="0" smtClean="0">
                <a:solidFill>
                  <a:schemeClr val="bg2">
                    <a:lumMod val="10000"/>
                  </a:schemeClr>
                </a:solidFill>
              </a:rPr>
              <a:t>H2O</a:t>
            </a:r>
            <a:endParaRPr lang="es-ES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/>
          <a:lstStyle/>
          <a:p>
            <a:r>
              <a:rPr lang="es-ES" sz="2800" b="1" dirty="0" smtClean="0"/>
              <a:t>PRESIÓN OSMÓTICA</a:t>
            </a:r>
            <a:endParaRPr lang="es-ES" sz="2800" b="1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2400" dirty="0"/>
              <a:t>Es la cantidad </a:t>
            </a:r>
            <a:r>
              <a:rPr lang="es-ES" sz="2400" dirty="0" smtClean="0"/>
              <a:t>de </a:t>
            </a:r>
            <a:r>
              <a:rPr lang="es-ES" sz="2400" dirty="0"/>
              <a:t>presión necesaria para detener la ósmosis</a:t>
            </a:r>
          </a:p>
          <a:p>
            <a:endParaRPr lang="es-ES" sz="2400" dirty="0"/>
          </a:p>
          <a:p>
            <a:r>
              <a:rPr lang="es-ES" sz="2400" dirty="0"/>
              <a:t>El factor que determina la presión osmótica de una solución no es la masa del soluto, sino la concentración o el </a:t>
            </a:r>
            <a:r>
              <a:rPr lang="es-ES" sz="2400" b="1" i="1" u="sng" dirty="0"/>
              <a:t>número de partículas </a:t>
            </a:r>
            <a:r>
              <a:rPr lang="es-ES" sz="2400" dirty="0"/>
              <a:t>de la solución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Ósmosis y Presión Osmótica</a:t>
            </a:r>
            <a:endParaRPr lang="es-ES" b="1" dirty="0"/>
          </a:p>
        </p:txBody>
      </p:sp>
      <p:pic>
        <p:nvPicPr>
          <p:cNvPr id="6861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 r="134" b="10922"/>
          <a:stretch>
            <a:fillRect/>
          </a:stretch>
        </p:blipFill>
        <p:spPr>
          <a:xfrm>
            <a:off x="395288" y="2133600"/>
            <a:ext cx="8218487" cy="3886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OSMOLALIDAD: EL OSMOL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None/>
            </a:pPr>
            <a:r>
              <a:rPr lang="es-ES" sz="1800" dirty="0" smtClean="0"/>
              <a:t>-Concentración </a:t>
            </a:r>
            <a:r>
              <a:rPr lang="es-ES" sz="1800" dirty="0"/>
              <a:t>de una solución en función del número de partículas.</a:t>
            </a:r>
          </a:p>
          <a:p>
            <a:pPr algn="just">
              <a:buNone/>
            </a:pPr>
            <a:r>
              <a:rPr lang="es-ES" sz="1800" dirty="0" smtClean="0"/>
              <a:t>-Un </a:t>
            </a:r>
            <a:r>
              <a:rPr lang="es-ES" sz="1800" dirty="0" err="1"/>
              <a:t>osmol</a:t>
            </a:r>
            <a:r>
              <a:rPr lang="es-ES" sz="1800" dirty="0"/>
              <a:t> es 1g de peso molecular de un soluto no disociado.</a:t>
            </a:r>
          </a:p>
          <a:p>
            <a:pPr algn="just">
              <a:buNone/>
            </a:pPr>
            <a:endParaRPr lang="es-ES" sz="1800" dirty="0" smtClean="0"/>
          </a:p>
          <a:p>
            <a:pPr algn="just">
              <a:buNone/>
            </a:pPr>
            <a:r>
              <a:rPr lang="es-ES" sz="1800" dirty="0" smtClean="0"/>
              <a:t> </a:t>
            </a:r>
            <a:r>
              <a:rPr lang="es-ES" sz="1800" dirty="0"/>
              <a:t>Ej.: 180 g de glucosa son equivalentes a un </a:t>
            </a:r>
            <a:r>
              <a:rPr lang="es-ES" sz="1800" dirty="0" err="1"/>
              <a:t>osmol</a:t>
            </a:r>
            <a:r>
              <a:rPr lang="es-ES" sz="1800" dirty="0"/>
              <a:t> de glucosa porque la glucosa no se disocia en iones</a:t>
            </a:r>
          </a:p>
          <a:p>
            <a:pPr algn="just"/>
            <a:endParaRPr lang="es-ES" sz="1800" dirty="0" smtClean="0"/>
          </a:p>
          <a:p>
            <a:pPr algn="just">
              <a:buNone/>
            </a:pPr>
            <a:r>
              <a:rPr lang="es-ES" sz="1800" dirty="0" smtClean="0"/>
              <a:t>La </a:t>
            </a:r>
            <a:r>
              <a:rPr lang="es-ES" sz="1800" dirty="0" err="1"/>
              <a:t>osmolaridad</a:t>
            </a:r>
            <a:r>
              <a:rPr lang="es-ES" sz="1800" dirty="0"/>
              <a:t> normal de los LIC y LEC es de 300 </a:t>
            </a:r>
            <a:r>
              <a:rPr lang="es-ES" sz="1800" dirty="0" err="1" smtClean="0"/>
              <a:t>mosm</a:t>
            </a:r>
            <a:r>
              <a:rPr lang="es-ES" sz="1800" dirty="0" smtClean="0"/>
              <a:t>/Kg </a:t>
            </a:r>
            <a:r>
              <a:rPr lang="es-ES" sz="1800" dirty="0"/>
              <a:t>y la presión osmótica es de 5500 </a:t>
            </a:r>
            <a:r>
              <a:rPr lang="es-ES" sz="1800" dirty="0" err="1"/>
              <a:t>mmHg</a:t>
            </a:r>
            <a:r>
              <a:rPr lang="es-ES" sz="1800" dirty="0"/>
              <a:t>.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3995936" y="4509120"/>
            <a:ext cx="2736304" cy="1138773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GT" dirty="0" smtClean="0"/>
              <a:t>¿Cuál es la diferencia entre </a:t>
            </a:r>
            <a:r>
              <a:rPr lang="es-GT" dirty="0" err="1" smtClean="0"/>
              <a:t>Osmolaridad</a:t>
            </a:r>
            <a:r>
              <a:rPr lang="es-GT" dirty="0" smtClean="0"/>
              <a:t> y </a:t>
            </a:r>
            <a:r>
              <a:rPr lang="es-GT" dirty="0" err="1" smtClean="0"/>
              <a:t>Osmolalidad</a:t>
            </a:r>
            <a:r>
              <a:rPr lang="es-GT" dirty="0" smtClean="0"/>
              <a:t>? </a:t>
            </a:r>
          </a:p>
          <a:p>
            <a:pPr algn="ctr"/>
            <a:r>
              <a:rPr lang="es-GT" sz="1400" dirty="0" smtClean="0"/>
              <a:t>(diferencia &lt;1%)</a:t>
            </a:r>
            <a:endParaRPr lang="es-ES" sz="1400" dirty="0"/>
          </a:p>
        </p:txBody>
      </p:sp>
      <p:cxnSp>
        <p:nvCxnSpPr>
          <p:cNvPr id="7" name="6 Conector recto de flecha"/>
          <p:cNvCxnSpPr/>
          <p:nvPr/>
        </p:nvCxnSpPr>
        <p:spPr>
          <a:xfrm flipH="1" flipV="1">
            <a:off x="2123728" y="4077072"/>
            <a:ext cx="1872208" cy="616714"/>
          </a:xfrm>
          <a:prstGeom prst="straightConnector1">
            <a:avLst/>
          </a:prstGeom>
          <a:ln w="381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TRANSPORTE ACTIVO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s-ES" sz="2400" dirty="0" smtClean="0"/>
              <a:t>Transporte de moléculas en </a:t>
            </a:r>
            <a:r>
              <a:rPr lang="es-ES" sz="2400" dirty="0"/>
              <a:t>“contra corriente” </a:t>
            </a:r>
            <a:r>
              <a:rPr lang="es-ES" sz="2400" dirty="0" smtClean="0"/>
              <a:t>(contra </a:t>
            </a:r>
            <a:r>
              <a:rPr lang="es-ES" sz="2400" dirty="0"/>
              <a:t>un gradiente de </a:t>
            </a:r>
            <a:r>
              <a:rPr lang="es-ES" sz="2400" dirty="0" smtClean="0"/>
              <a:t>concentración, presión o gradiente eléctrico).</a:t>
            </a:r>
            <a:endParaRPr lang="es-ES" sz="2400" dirty="0"/>
          </a:p>
          <a:p>
            <a:pPr algn="just"/>
            <a:endParaRPr lang="es-GT" sz="2400" dirty="0" smtClean="0"/>
          </a:p>
          <a:p>
            <a:pPr algn="just"/>
            <a:r>
              <a:rPr lang="es-GT" sz="2400" dirty="0" smtClean="0"/>
              <a:t>Ejemplos: </a:t>
            </a:r>
            <a:r>
              <a:rPr lang="es-ES" sz="2400" dirty="0" smtClean="0"/>
              <a:t>sodio</a:t>
            </a:r>
            <a:r>
              <a:rPr lang="es-ES" sz="2400" dirty="0"/>
              <a:t>, potasio, cloruro, calcio, hierro, </a:t>
            </a:r>
            <a:r>
              <a:rPr lang="es-ES" sz="2400" dirty="0" smtClean="0"/>
              <a:t>hidrógeno, </a:t>
            </a:r>
            <a:r>
              <a:rPr lang="es-ES" sz="2400" dirty="0"/>
              <a:t>yoduro, urato, diversos azúcares y la mayor parte de aminoácidos 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TRANSPORTE ACTIVO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None/>
            </a:pPr>
            <a:r>
              <a:rPr lang="es-ES" sz="2000" dirty="0"/>
              <a:t>Según el origen de la energía que se utiliza para producir el transporte:</a:t>
            </a:r>
          </a:p>
          <a:p>
            <a:pPr algn="just">
              <a:buClr>
                <a:schemeClr val="tx1"/>
              </a:buClr>
              <a:buFont typeface="Wingdings" pitchFamily="2" charset="2"/>
              <a:buBlip>
                <a:blip r:embed="rId2"/>
              </a:buBlip>
            </a:pPr>
            <a:r>
              <a:rPr lang="es-ES" sz="2000" b="1" dirty="0"/>
              <a:t>Transporte activo primario</a:t>
            </a:r>
            <a:r>
              <a:rPr lang="es-ES" sz="2000" dirty="0"/>
              <a:t>: ATP</a:t>
            </a:r>
          </a:p>
          <a:p>
            <a:pPr algn="just">
              <a:buClr>
                <a:schemeClr val="tx1"/>
              </a:buClr>
              <a:buFont typeface="Wingdings" pitchFamily="2" charset="2"/>
              <a:buBlip>
                <a:blip r:embed="rId2"/>
              </a:buBlip>
            </a:pPr>
            <a:r>
              <a:rPr lang="es-ES" sz="2000" b="1" dirty="0" smtClean="0"/>
              <a:t>Transporte </a:t>
            </a:r>
            <a:r>
              <a:rPr lang="es-ES" sz="2000" b="1" dirty="0"/>
              <a:t>activo secundario</a:t>
            </a:r>
            <a:r>
              <a:rPr lang="es-ES" sz="2000" dirty="0"/>
              <a:t>: La energía procede </a:t>
            </a:r>
            <a:r>
              <a:rPr lang="es-ES" sz="2000" dirty="0" smtClean="0"/>
              <a:t>secundario a la </a:t>
            </a:r>
            <a:r>
              <a:rPr lang="es-ES" sz="2000" dirty="0"/>
              <a:t>que </a:t>
            </a:r>
            <a:r>
              <a:rPr lang="es-ES" sz="2000" dirty="0" smtClean="0"/>
              <a:t>se almacena </a:t>
            </a:r>
            <a:r>
              <a:rPr lang="es-ES" sz="2000" dirty="0"/>
              <a:t>bajo la forma de diferencia de concentración iónica a ambos lados de la membrana y que aparece gracias al transporte activo </a:t>
            </a:r>
            <a:r>
              <a:rPr lang="es-ES" sz="2000" dirty="0" smtClean="0"/>
              <a:t>primario.</a:t>
            </a:r>
            <a:endParaRPr lang="es-ES" sz="2000" dirty="0"/>
          </a:p>
        </p:txBody>
      </p:sp>
      <p:sp>
        <p:nvSpPr>
          <p:cNvPr id="4" name="3 CuadroTexto"/>
          <p:cNvSpPr txBox="1"/>
          <p:nvPr/>
        </p:nvSpPr>
        <p:spPr>
          <a:xfrm>
            <a:off x="568375" y="4653136"/>
            <a:ext cx="765677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GT" i="1" dirty="0" smtClean="0"/>
              <a:t>OJO: El Transporte activo TAMBIÉN utiliza proteínas TRANSPORTADORAS… </a:t>
            </a:r>
          </a:p>
          <a:p>
            <a:pPr algn="ctr"/>
            <a:r>
              <a:rPr lang="es-GT" i="1" dirty="0" smtClean="0"/>
              <a:t>PERO en el transporte activo tienen la capacidad de transferir energía </a:t>
            </a:r>
          </a:p>
          <a:p>
            <a:pPr algn="ctr"/>
            <a:r>
              <a:rPr lang="es-GT" i="1" dirty="0" smtClean="0"/>
              <a:t>para mover las moléculas en contra de su gradiente de concentración.</a:t>
            </a:r>
            <a:endParaRPr lang="es-ES" i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/>
          <a:lstStyle/>
          <a:p>
            <a:r>
              <a:rPr lang="es-ES" sz="2400" b="1" dirty="0"/>
              <a:t>TRANSPORTE ACTIVO PRIMARIO </a:t>
            </a:r>
            <a:br>
              <a:rPr lang="es-ES" sz="2400" b="1" dirty="0"/>
            </a:br>
            <a:r>
              <a:rPr lang="es-ES" sz="2400" b="1" dirty="0"/>
              <a:t>BOMBA SODIO-POTASIO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buClr>
                <a:schemeClr val="accent6">
                  <a:lumMod val="75000"/>
                </a:schemeClr>
              </a:buClr>
              <a:buNone/>
            </a:pPr>
            <a:r>
              <a:rPr lang="es-ES" sz="2000" dirty="0"/>
              <a:t>Se encuentra en todas las células del </a:t>
            </a:r>
            <a:r>
              <a:rPr lang="es-ES" sz="2000" dirty="0" smtClean="0"/>
              <a:t>cuerpo</a:t>
            </a: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ü"/>
            </a:pPr>
            <a:r>
              <a:rPr lang="es-ES" sz="2400" dirty="0" smtClean="0"/>
              <a:t>Mantiene las </a:t>
            </a:r>
            <a:r>
              <a:rPr lang="es-ES" sz="2400" dirty="0"/>
              <a:t>diferencias de concentración del </a:t>
            </a:r>
            <a:r>
              <a:rPr lang="es-ES" sz="2400" dirty="0" smtClean="0"/>
              <a:t>Na+ y K+</a:t>
            </a: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ü"/>
            </a:pPr>
            <a:r>
              <a:rPr lang="es-ES" sz="2400" dirty="0" smtClean="0"/>
              <a:t>Por tanto… mantiene un </a:t>
            </a:r>
            <a:r>
              <a:rPr lang="es-ES" sz="2400" dirty="0"/>
              <a:t>potencial eléctrico negativo en el interior de las células </a:t>
            </a:r>
            <a:endParaRPr lang="es-ES" sz="2400" dirty="0" smtClean="0"/>
          </a:p>
          <a:p>
            <a:pPr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ü"/>
            </a:pPr>
            <a:r>
              <a:rPr lang="es-GT" sz="2400" dirty="0" smtClean="0"/>
              <a:t>3 sitios para el Na+, 2 sitios para el K+ y tiene actividad ATPasa</a:t>
            </a: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ü"/>
            </a:pPr>
            <a:r>
              <a:rPr lang="es-GT" sz="2400" dirty="0" smtClean="0"/>
              <a:t>Puede funcionar a la inversa… </a:t>
            </a:r>
            <a:r>
              <a:rPr lang="es-GT" sz="2400" dirty="0" smtClean="0">
                <a:solidFill>
                  <a:srgbClr val="FF0000"/>
                </a:solidFill>
              </a:rPr>
              <a:t>¿Cómo?</a:t>
            </a: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ü"/>
            </a:pPr>
            <a:r>
              <a:rPr lang="es-GT" sz="2400" dirty="0" smtClean="0"/>
              <a:t>Naturaleza </a:t>
            </a:r>
            <a:r>
              <a:rPr lang="es-GT" sz="2400" b="1" dirty="0" smtClean="0"/>
              <a:t>electrógena…</a:t>
            </a:r>
            <a:r>
              <a:rPr lang="es-GT" sz="2400" b="1" dirty="0" smtClean="0">
                <a:solidFill>
                  <a:srgbClr val="FF0000"/>
                </a:solidFill>
              </a:rPr>
              <a:t>¿Porqué?</a:t>
            </a: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ü"/>
            </a:pPr>
            <a:r>
              <a:rPr lang="es-GT" sz="2400" dirty="0" smtClean="0"/>
              <a:t>Regula el Volumen </a:t>
            </a:r>
            <a:r>
              <a:rPr lang="es-GT" sz="2400" dirty="0" err="1" smtClean="0"/>
              <a:t>Celular</a:t>
            </a:r>
            <a:r>
              <a:rPr lang="es-GT" sz="2400" dirty="0" err="1" smtClean="0">
                <a:solidFill>
                  <a:srgbClr val="FF0000"/>
                </a:solidFill>
              </a:rPr>
              <a:t>¿Cómo</a:t>
            </a:r>
            <a:r>
              <a:rPr lang="es-GT" sz="2400" dirty="0" smtClean="0">
                <a:solidFill>
                  <a:srgbClr val="FF0000"/>
                </a:solidFill>
              </a:rPr>
              <a:t>?</a:t>
            </a:r>
            <a:r>
              <a:rPr lang="es-GT" sz="2400" dirty="0" smtClean="0"/>
              <a:t> PRODUCE ÓSMOSIS!!!</a:t>
            </a:r>
          </a:p>
          <a:p>
            <a:pPr algn="just">
              <a:buClr>
                <a:schemeClr val="accent6">
                  <a:lumMod val="75000"/>
                </a:schemeClr>
              </a:buClr>
              <a:buNone/>
            </a:pPr>
            <a:r>
              <a:rPr lang="es-GT" sz="2000" i="1" dirty="0" smtClean="0"/>
              <a:t>(se hincharían si dejaran de funcionar)</a:t>
            </a:r>
          </a:p>
          <a:p>
            <a:pPr algn="just">
              <a:buClr>
                <a:schemeClr val="accent6">
                  <a:lumMod val="75000"/>
                </a:schemeClr>
              </a:buClr>
              <a:buFont typeface="Wingdings" pitchFamily="2" charset="2"/>
              <a:buChar char="ü"/>
            </a:pPr>
            <a:endParaRPr lang="es-E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" name="bomba na k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504825" y="1693863"/>
            <a:ext cx="8134350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47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sz="2800" dirty="0" smtClean="0"/>
              <a:t>Otros ejemplos de Transporte activo PRIMARIO…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GT" sz="2000" b="1" dirty="0" smtClean="0"/>
              <a:t>Calcio:</a:t>
            </a:r>
          </a:p>
          <a:p>
            <a:pPr>
              <a:buNone/>
            </a:pPr>
            <a:r>
              <a:rPr lang="es-GT" sz="2000" dirty="0" smtClean="0"/>
              <a:t>2 localizaciones:</a:t>
            </a:r>
          </a:p>
          <a:p>
            <a:pPr>
              <a:buNone/>
            </a:pPr>
            <a:r>
              <a:rPr lang="es-GT" sz="2000" dirty="0" smtClean="0"/>
              <a:t>1)Membrana celular…. ¿Dónde hay más Ca++?</a:t>
            </a:r>
          </a:p>
          <a:p>
            <a:pPr>
              <a:buNone/>
            </a:pPr>
            <a:r>
              <a:rPr lang="es-GT" sz="2000" dirty="0" smtClean="0"/>
              <a:t>2)</a:t>
            </a:r>
            <a:r>
              <a:rPr lang="es-GT" sz="2000" dirty="0" err="1" smtClean="0"/>
              <a:t>Organelos</a:t>
            </a:r>
            <a:r>
              <a:rPr lang="es-GT" sz="2000" dirty="0" smtClean="0"/>
              <a:t> (mitocondria, Retículo </a:t>
            </a:r>
            <a:r>
              <a:rPr lang="es-GT" sz="2000" dirty="0" err="1" smtClean="0"/>
              <a:t>Sarcoplásmico</a:t>
            </a:r>
            <a:r>
              <a:rPr lang="es-GT" sz="2000" dirty="0" smtClean="0"/>
              <a:t>)</a:t>
            </a:r>
          </a:p>
          <a:p>
            <a:pPr>
              <a:buNone/>
            </a:pPr>
            <a:endParaRPr lang="es-GT" sz="2000" dirty="0" smtClean="0"/>
          </a:p>
          <a:p>
            <a:pPr>
              <a:buNone/>
            </a:pPr>
            <a:endParaRPr lang="es-GT" sz="2000" dirty="0" smtClean="0"/>
          </a:p>
          <a:p>
            <a:pPr>
              <a:buNone/>
            </a:pPr>
            <a:r>
              <a:rPr lang="es-GT" sz="2000" b="1" dirty="0" smtClean="0"/>
              <a:t>Hidrógeno:</a:t>
            </a:r>
          </a:p>
          <a:p>
            <a:pPr>
              <a:buNone/>
            </a:pPr>
            <a:r>
              <a:rPr lang="es-GT" sz="2000" dirty="0" smtClean="0"/>
              <a:t>2 localizaciones:</a:t>
            </a:r>
          </a:p>
          <a:p>
            <a:pPr>
              <a:buNone/>
            </a:pPr>
            <a:r>
              <a:rPr lang="es-GT" sz="2000" dirty="0" smtClean="0"/>
              <a:t>1)Células parietales en el estómago</a:t>
            </a:r>
          </a:p>
          <a:p>
            <a:pPr>
              <a:buNone/>
            </a:pPr>
            <a:r>
              <a:rPr lang="es-GT" sz="2000" dirty="0" smtClean="0"/>
              <a:t>2)Células intercaladas en el conducto colector  y túbulos distales del riñón</a:t>
            </a:r>
            <a:endParaRPr lang="es-ES" sz="20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4000" b="1"/>
              <a:t/>
            </a:r>
            <a:br>
              <a:rPr lang="es-ES" sz="4000" b="1"/>
            </a:br>
            <a:r>
              <a:rPr lang="es-ES" sz="4000" b="1"/>
              <a:t> </a:t>
            </a:r>
            <a:br>
              <a:rPr lang="es-ES" sz="4000" b="1"/>
            </a:br>
            <a:r>
              <a:rPr lang="es-ES" sz="3200" b="1"/>
              <a:t>TRANSPORTE ACTIVO SECUNDARIO</a:t>
            </a:r>
            <a:r>
              <a:rPr lang="es-ES" sz="3200"/>
              <a:t/>
            </a:r>
            <a:br>
              <a:rPr lang="es-ES" sz="3200"/>
            </a:br>
            <a:r>
              <a:rPr lang="es-ES" sz="3200"/>
              <a:t>      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s-ES" sz="2400" dirty="0"/>
              <a:t>Cuando se produce el transporte activo </a:t>
            </a:r>
            <a:r>
              <a:rPr lang="es-ES" sz="2400" dirty="0" smtClean="0"/>
              <a:t>PRIMARIO de </a:t>
            </a:r>
            <a:r>
              <a:rPr lang="es-ES" sz="2400" dirty="0"/>
              <a:t>sodio hacia fuera de la célula, la energía de difusión del sodio le permite arrastrar otras sustancias junto con él. </a:t>
            </a:r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r>
              <a:rPr lang="es-GT" sz="2400" b="1" dirty="0" smtClean="0"/>
              <a:t>La TENDENCIA que tiene el Na+ a entrar a la célula le brinda energía a los transportadores…</a:t>
            </a:r>
            <a:endParaRPr lang="es-E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GT" sz="2800" dirty="0" smtClean="0"/>
              <a:t>Componentes del L.E.C.</a:t>
            </a: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21857" t="32110" r="21140" b="29500"/>
          <a:stretch>
            <a:fillRect/>
          </a:stretch>
        </p:blipFill>
        <p:spPr bwMode="auto">
          <a:xfrm>
            <a:off x="251520" y="2132856"/>
            <a:ext cx="8557874" cy="32403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COTRANSPORTE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</a:pPr>
            <a:r>
              <a:rPr lang="es-ES" sz="2400" dirty="0"/>
              <a:t>Para que el sodio arrastre otra sustancia con él es necesario un mecanismo de </a:t>
            </a:r>
            <a:r>
              <a:rPr lang="es-ES" sz="2400" b="1" u="sng" dirty="0"/>
              <a:t>acoplamiento</a:t>
            </a:r>
            <a:r>
              <a:rPr lang="es-ES" sz="2400" dirty="0"/>
              <a:t>, mediante una </a:t>
            </a:r>
            <a:r>
              <a:rPr lang="es-ES" sz="2400" b="1" dirty="0"/>
              <a:t>proteína transportadora</a:t>
            </a:r>
          </a:p>
          <a:p>
            <a:pPr algn="just">
              <a:lnSpc>
                <a:spcPct val="90000"/>
              </a:lnSpc>
            </a:pPr>
            <a:r>
              <a:rPr lang="es-ES" sz="2400" dirty="0"/>
              <a:t>El transportador actúa como punto de unión tanto para el sodio como para la sustancia que se va a </a:t>
            </a:r>
            <a:r>
              <a:rPr lang="es-ES" sz="2400" dirty="0" err="1"/>
              <a:t>cotransportar</a:t>
            </a:r>
            <a:r>
              <a:rPr lang="es-ES" sz="2400" dirty="0"/>
              <a:t> </a:t>
            </a:r>
          </a:p>
          <a:p>
            <a:pPr algn="just">
              <a:lnSpc>
                <a:spcPct val="90000"/>
              </a:lnSpc>
            </a:pPr>
            <a:r>
              <a:rPr lang="es-ES" sz="2400" dirty="0"/>
              <a:t>Una vez que los dos están unidos el gradiente de energía del ión sodio hace que este ión y la otra sustancia sean </a:t>
            </a:r>
            <a:r>
              <a:rPr lang="es-ES" sz="2400" dirty="0" smtClean="0"/>
              <a:t>transportados </a:t>
            </a:r>
            <a:r>
              <a:rPr lang="es-ES" sz="2400" dirty="0"/>
              <a:t>juntos hacia el interior de la </a:t>
            </a:r>
            <a:r>
              <a:rPr lang="es-ES" sz="2400" dirty="0" smtClean="0"/>
              <a:t>célula.</a:t>
            </a:r>
          </a:p>
          <a:p>
            <a:pPr algn="just">
              <a:lnSpc>
                <a:spcPct val="90000"/>
              </a:lnSpc>
            </a:pPr>
            <a:endParaRPr lang="es-GT" sz="2400" dirty="0" smtClean="0"/>
          </a:p>
          <a:p>
            <a:pPr algn="just">
              <a:lnSpc>
                <a:spcPct val="90000"/>
              </a:lnSpc>
            </a:pPr>
            <a:r>
              <a:rPr lang="es-GT" sz="2400" dirty="0" err="1" smtClean="0"/>
              <a:t>Cotransporte</a:t>
            </a:r>
            <a:r>
              <a:rPr lang="es-GT" sz="2400" dirty="0" smtClean="0"/>
              <a:t> Na+/Glucosa (Ambos entran a la célula)</a:t>
            </a:r>
          </a:p>
          <a:p>
            <a:pPr algn="just">
              <a:lnSpc>
                <a:spcPct val="90000"/>
              </a:lnSpc>
            </a:pPr>
            <a:r>
              <a:rPr lang="es-GT" sz="2400" dirty="0" err="1" smtClean="0"/>
              <a:t>Cotransporte</a:t>
            </a:r>
            <a:r>
              <a:rPr lang="es-GT" sz="2400" dirty="0" smtClean="0"/>
              <a:t> Na+/Aminoácidos</a:t>
            </a:r>
            <a:endParaRPr lang="es-ES" sz="2400" dirty="0"/>
          </a:p>
          <a:p>
            <a:pPr algn="just">
              <a:lnSpc>
                <a:spcPct val="90000"/>
              </a:lnSpc>
            </a:pPr>
            <a:endParaRPr lang="es-E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 u="sng" dirty="0"/>
              <a:t>CONTRA</a:t>
            </a:r>
            <a:r>
              <a:rPr lang="es-ES" b="1" dirty="0"/>
              <a:t>TRANSPORTE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s-ES" sz="2000" dirty="0"/>
              <a:t>El ión sodio se une a la proteína transportadora en la cara externa de la membrana celular, mientras que la sustancia que va a ser </a:t>
            </a:r>
            <a:r>
              <a:rPr lang="es-ES" sz="2000" dirty="0" err="1"/>
              <a:t>contratransportada</a:t>
            </a:r>
            <a:r>
              <a:rPr lang="es-ES" sz="2000" dirty="0"/>
              <a:t> se coloca en la cara interna de la membrana </a:t>
            </a:r>
            <a:endParaRPr lang="es-ES" sz="2000" dirty="0" smtClean="0"/>
          </a:p>
          <a:p>
            <a:pPr algn="just"/>
            <a:r>
              <a:rPr lang="es-ES" sz="2000" dirty="0" smtClean="0"/>
              <a:t>Conseguido </a:t>
            </a:r>
            <a:r>
              <a:rPr lang="es-ES" sz="2000" dirty="0"/>
              <a:t>esto, vuelve a producirse un cambio de configuración (mientras la energía del ión sodio se desplaza hacia el interior), lo que da lugar a que la otra sustancia salga </a:t>
            </a:r>
            <a:r>
              <a:rPr lang="es-ES" sz="2000" dirty="0" smtClean="0"/>
              <a:t>de </a:t>
            </a:r>
            <a:r>
              <a:rPr lang="es-ES" sz="2000" dirty="0"/>
              <a:t>la </a:t>
            </a:r>
            <a:r>
              <a:rPr lang="es-ES" sz="2000" dirty="0" smtClean="0"/>
              <a:t>célula.</a:t>
            </a:r>
          </a:p>
          <a:p>
            <a:pPr algn="just"/>
            <a:endParaRPr lang="es-ES" sz="2000" dirty="0" smtClean="0"/>
          </a:p>
          <a:p>
            <a:pPr algn="just"/>
            <a:r>
              <a:rPr lang="es-GT" sz="1800" b="1" dirty="0" err="1" smtClean="0"/>
              <a:t>ContraTransporte</a:t>
            </a:r>
            <a:r>
              <a:rPr lang="es-GT" sz="1800" b="1" dirty="0" smtClean="0"/>
              <a:t> Na+/Ca++</a:t>
            </a:r>
          </a:p>
          <a:p>
            <a:pPr algn="just">
              <a:buNone/>
            </a:pPr>
            <a:r>
              <a:rPr lang="es-GT" sz="1800" dirty="0" smtClean="0"/>
              <a:t>-Sucede en casi todas las células</a:t>
            </a:r>
          </a:p>
          <a:p>
            <a:pPr algn="just">
              <a:buNone/>
            </a:pPr>
            <a:r>
              <a:rPr lang="es-GT" sz="1800" dirty="0" smtClean="0"/>
              <a:t>-Entra el Na+ y sale Ca++</a:t>
            </a:r>
          </a:p>
          <a:p>
            <a:pPr algn="just"/>
            <a:r>
              <a:rPr lang="es-GT" sz="1800" b="1" dirty="0" err="1" smtClean="0"/>
              <a:t>ContraTransporte</a:t>
            </a:r>
            <a:r>
              <a:rPr lang="es-GT" sz="1800" b="1" dirty="0" smtClean="0"/>
              <a:t> Na+/H+</a:t>
            </a:r>
          </a:p>
          <a:p>
            <a:pPr algn="just">
              <a:buNone/>
            </a:pPr>
            <a:r>
              <a:rPr lang="es-GT" sz="1800" dirty="0" smtClean="0"/>
              <a:t>-Túbulos </a:t>
            </a:r>
            <a:r>
              <a:rPr lang="es-GT" sz="1800" b="1" u="sng" dirty="0" smtClean="0"/>
              <a:t>proximales</a:t>
            </a:r>
            <a:r>
              <a:rPr lang="es-GT" sz="1800" dirty="0" smtClean="0"/>
              <a:t> del riñón(y en otros tejidos)</a:t>
            </a:r>
          </a:p>
          <a:p>
            <a:pPr algn="just">
              <a:buNone/>
            </a:pPr>
            <a:r>
              <a:rPr lang="es-GT" sz="1800" dirty="0" smtClean="0"/>
              <a:t>-El objetivo es eliminar los H+(que actúan como ácidos)</a:t>
            </a:r>
            <a:endParaRPr lang="es-E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/>
          <a:lstStyle/>
          <a:p>
            <a:r>
              <a:rPr lang="es-ES" sz="2400" b="1" dirty="0"/>
              <a:t>TRANSPORTE </a:t>
            </a:r>
            <a:r>
              <a:rPr lang="es-ES" sz="2400" b="1" dirty="0" smtClean="0"/>
              <a:t>A TRAVÉS </a:t>
            </a:r>
            <a:r>
              <a:rPr lang="es-ES" sz="2400" b="1" dirty="0"/>
              <a:t>DE CAPAS CELULARES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sz="2400" dirty="0"/>
              <a:t>El mecanismo básico para el transporte de una sustancia a través de una lámina celular es</a:t>
            </a:r>
            <a:r>
              <a:rPr lang="es-ES" sz="2400" dirty="0" smtClean="0"/>
              <a:t>:</a:t>
            </a:r>
          </a:p>
          <a:p>
            <a:endParaRPr lang="es-ES" sz="2400" dirty="0"/>
          </a:p>
          <a:p>
            <a:pPr>
              <a:buNone/>
            </a:pPr>
            <a:r>
              <a:rPr lang="es-ES" sz="2400" dirty="0"/>
              <a:t>1) </a:t>
            </a:r>
            <a:r>
              <a:rPr lang="es-ES" sz="2400" b="1" dirty="0"/>
              <a:t>Transporte activo </a:t>
            </a:r>
            <a:r>
              <a:rPr lang="es-ES" sz="2400" dirty="0"/>
              <a:t>a través de la membrana celular de un polo de las células </a:t>
            </a:r>
          </a:p>
          <a:p>
            <a:pPr>
              <a:buNone/>
            </a:pPr>
            <a:r>
              <a:rPr lang="es-ES" sz="2400" dirty="0"/>
              <a:t>2) </a:t>
            </a:r>
            <a:r>
              <a:rPr lang="es-ES" sz="2400" b="1" dirty="0"/>
              <a:t>Difusión simple o difusión facilitada </a:t>
            </a:r>
            <a:r>
              <a:rPr lang="es-ES" sz="2400" dirty="0"/>
              <a:t>a través de la membrana del polo opuesto de la célula 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/>
          <a:lstStyle/>
          <a:p>
            <a:r>
              <a:rPr lang="es-ES" sz="2400" b="1" dirty="0"/>
              <a:t>SITIOS DONDE SE </a:t>
            </a:r>
            <a:r>
              <a:rPr lang="es-ES" sz="2400" b="1" dirty="0" smtClean="0"/>
              <a:t>PRODUCE TRANSPORTE ACTIVO</a:t>
            </a:r>
            <a:endParaRPr lang="es-ES" sz="2400" b="1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4906888" cy="4302125"/>
          </a:xfrm>
        </p:spPr>
        <p:txBody>
          <a:bodyPr/>
          <a:lstStyle/>
          <a:p>
            <a:pPr marL="514350" indent="-514350" algn="just">
              <a:buClr>
                <a:schemeClr val="tx1"/>
              </a:buClr>
              <a:buFont typeface="+mj-lt"/>
              <a:buAutoNum type="arabicPeriod"/>
            </a:pPr>
            <a:r>
              <a:rPr lang="es-ES" sz="2400" dirty="0" smtClean="0"/>
              <a:t>Epitelio </a:t>
            </a:r>
            <a:r>
              <a:rPr lang="es-ES" sz="2400" dirty="0"/>
              <a:t>intestinal</a:t>
            </a:r>
          </a:p>
          <a:p>
            <a:pPr marL="514350" indent="-514350" algn="just">
              <a:buClr>
                <a:schemeClr val="tx1"/>
              </a:buClr>
              <a:buFont typeface="+mj-lt"/>
              <a:buAutoNum type="arabicPeriod"/>
            </a:pPr>
            <a:r>
              <a:rPr lang="es-ES" sz="2400" dirty="0"/>
              <a:t>Epitelio de </a:t>
            </a:r>
            <a:r>
              <a:rPr lang="es-ES" sz="2400" dirty="0" smtClean="0"/>
              <a:t>túbulos </a:t>
            </a:r>
            <a:r>
              <a:rPr lang="es-ES" sz="2400" dirty="0"/>
              <a:t>renales</a:t>
            </a:r>
          </a:p>
          <a:p>
            <a:pPr marL="514350" indent="-514350" algn="just">
              <a:buClr>
                <a:schemeClr val="tx1"/>
              </a:buClr>
              <a:buFont typeface="+mj-lt"/>
              <a:buAutoNum type="arabicPeriod"/>
            </a:pPr>
            <a:r>
              <a:rPr lang="es-ES" sz="2400" dirty="0"/>
              <a:t>Epitelio de las glándulas </a:t>
            </a:r>
            <a:r>
              <a:rPr lang="es-ES" sz="2400" dirty="0" err="1"/>
              <a:t>exócrinas</a:t>
            </a:r>
            <a:endParaRPr lang="es-ES" sz="2400" dirty="0"/>
          </a:p>
          <a:p>
            <a:pPr marL="514350" indent="-514350" algn="just">
              <a:buClr>
                <a:schemeClr val="tx1"/>
              </a:buClr>
              <a:buFont typeface="+mj-lt"/>
              <a:buAutoNum type="arabicPeriod"/>
            </a:pPr>
            <a:r>
              <a:rPr lang="es-ES" sz="2400" dirty="0"/>
              <a:t>Epitelio de la vesícula biliar</a:t>
            </a:r>
          </a:p>
          <a:p>
            <a:pPr marL="514350" indent="-514350" algn="just">
              <a:buClr>
                <a:schemeClr val="tx1"/>
              </a:buClr>
              <a:buFont typeface="+mj-lt"/>
              <a:buAutoNum type="arabicPeriod"/>
            </a:pPr>
            <a:r>
              <a:rPr lang="es-ES" sz="2400" dirty="0"/>
              <a:t>Membrana del plexo coroideo del cerebro</a:t>
            </a:r>
          </a:p>
        </p:txBody>
      </p:sp>
      <p:sp>
        <p:nvSpPr>
          <p:cNvPr id="4" name="3 Cerrar llave"/>
          <p:cNvSpPr/>
          <p:nvPr/>
        </p:nvSpPr>
        <p:spPr>
          <a:xfrm>
            <a:off x="5292080" y="1916832"/>
            <a:ext cx="360040" cy="4176464"/>
          </a:xfrm>
          <a:prstGeom prst="righ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4 CuadroTexto"/>
          <p:cNvSpPr txBox="1"/>
          <p:nvPr/>
        </p:nvSpPr>
        <p:spPr>
          <a:xfrm>
            <a:off x="5811036" y="3573016"/>
            <a:ext cx="33714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GT" i="1" dirty="0" smtClean="0"/>
              <a:t>El objetivo es absorber nutrientes,</a:t>
            </a:r>
          </a:p>
          <a:p>
            <a:pPr algn="ctr"/>
            <a:r>
              <a:rPr lang="es-GT" i="1" dirty="0" smtClean="0"/>
              <a:t>Concentrar sustancias o eliminar</a:t>
            </a:r>
          </a:p>
          <a:p>
            <a:pPr algn="ctr"/>
            <a:r>
              <a:rPr lang="es-GT" i="1" dirty="0" smtClean="0"/>
              <a:t>Toxinas…</a:t>
            </a:r>
            <a:endParaRPr lang="es-ES" i="1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Transporte de Macromoléculas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828800"/>
            <a:ext cx="8435280" cy="4302125"/>
          </a:xfrm>
        </p:spPr>
        <p:txBody>
          <a:bodyPr/>
          <a:lstStyle/>
          <a:p>
            <a:endParaRPr lang="es-GT" sz="1800" dirty="0" smtClean="0"/>
          </a:p>
          <a:p>
            <a:endParaRPr lang="es-GT" sz="1800" dirty="0" smtClean="0"/>
          </a:p>
          <a:p>
            <a:endParaRPr lang="es-GT" sz="1800" dirty="0" smtClean="0"/>
          </a:p>
          <a:p>
            <a:endParaRPr lang="es-GT" sz="1800" dirty="0" smtClean="0"/>
          </a:p>
          <a:p>
            <a:endParaRPr lang="es-GT" sz="1800" dirty="0" smtClean="0"/>
          </a:p>
          <a:p>
            <a:endParaRPr lang="es-GT" sz="1800" dirty="0" smtClean="0"/>
          </a:p>
          <a:p>
            <a:pPr>
              <a:buNone/>
            </a:pPr>
            <a:endParaRPr lang="es-GT" sz="1800" dirty="0" smtClean="0"/>
          </a:p>
          <a:p>
            <a:pPr>
              <a:buNone/>
            </a:pPr>
            <a:endParaRPr lang="es-GT" sz="1800" dirty="0" smtClean="0"/>
          </a:p>
          <a:p>
            <a:pPr>
              <a:buNone/>
            </a:pPr>
            <a:endParaRPr lang="es-GT" sz="1800" dirty="0" smtClean="0"/>
          </a:p>
          <a:p>
            <a:pPr>
              <a:buNone/>
            </a:pPr>
            <a:endParaRPr lang="es-GT" sz="1800" dirty="0" smtClean="0"/>
          </a:p>
          <a:p>
            <a:pPr>
              <a:buNone/>
            </a:pPr>
            <a:endParaRPr lang="es-GT" sz="1800" dirty="0" smtClean="0"/>
          </a:p>
          <a:p>
            <a:pPr>
              <a:buNone/>
            </a:pPr>
            <a:r>
              <a:rPr lang="es-GT" sz="1800" dirty="0" smtClean="0"/>
              <a:t>        </a:t>
            </a:r>
            <a:r>
              <a:rPr lang="es-GT" sz="1800" dirty="0" err="1" smtClean="0"/>
              <a:t>Endocitosis</a:t>
            </a:r>
            <a:r>
              <a:rPr lang="es-GT" sz="1800" dirty="0" smtClean="0"/>
              <a:t>                                                                            Fagocitosis</a:t>
            </a:r>
          </a:p>
          <a:p>
            <a:pPr>
              <a:buNone/>
            </a:pPr>
            <a:r>
              <a:rPr lang="es-GT" sz="1800" dirty="0" smtClean="0"/>
              <a:t>        (invaginación)                               	            (grandes moléculas, fusión con lisosomas)</a:t>
            </a:r>
            <a:endParaRPr lang="es-ES" sz="1800" dirty="0" smtClean="0"/>
          </a:p>
          <a:p>
            <a:pPr>
              <a:buNone/>
            </a:pPr>
            <a:r>
              <a:rPr lang="es-GT" sz="1800" dirty="0" smtClean="0"/>
              <a:t>			</a:t>
            </a:r>
            <a:endParaRPr lang="es-ES" sz="1800" dirty="0"/>
          </a:p>
        </p:txBody>
      </p:sp>
      <p:pic>
        <p:nvPicPr>
          <p:cNvPr id="4" name="Picture 2" descr="http://www.maph49.galeon.com/memb2/RectmAnA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204864"/>
            <a:ext cx="3220410" cy="3153319"/>
          </a:xfrm>
          <a:prstGeom prst="rect">
            <a:avLst/>
          </a:prstGeom>
          <a:noFill/>
        </p:spPr>
      </p:pic>
      <p:pic>
        <p:nvPicPr>
          <p:cNvPr id="5" name="Picture 2" descr="http://www.maph49.galeon.com/memb2/PhagoAnA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204864"/>
            <a:ext cx="3547637" cy="3209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Entonces…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2780928"/>
            <a:ext cx="8229600" cy="1384176"/>
          </a:xfrm>
        </p:spPr>
        <p:txBody>
          <a:bodyPr/>
          <a:lstStyle/>
          <a:p>
            <a:pPr algn="ctr">
              <a:buNone/>
            </a:pPr>
            <a:r>
              <a:rPr lang="es-GT" dirty="0" smtClean="0"/>
              <a:t>¿Cómo se transporta la Glucosa a través de la membrana celular?</a:t>
            </a:r>
          </a:p>
          <a:p>
            <a:pPr algn="ctr">
              <a:buNone/>
            </a:pPr>
            <a:endParaRPr lang="es-GT" dirty="0" smtClean="0"/>
          </a:p>
          <a:p>
            <a:pPr algn="ctr">
              <a:buNone/>
            </a:pPr>
            <a:r>
              <a:rPr lang="es-GT" dirty="0" smtClean="0"/>
              <a:t>¿Qué mecanismo de transporte utiliza el agua?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UN SIMPLE ACTO DE CARIDAD CREA UNA ESPIRAL SIN FIN, QUE VUELVE HACIA A TI_(360p)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79512" y="620688"/>
            <a:ext cx="8712968" cy="60486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63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4869160"/>
            <a:ext cx="8229600" cy="1024136"/>
          </a:xfrm>
        </p:spPr>
        <p:txBody>
          <a:bodyPr/>
          <a:lstStyle/>
          <a:p>
            <a:pPr algn="r"/>
            <a:endParaRPr lang="es-ES" sz="2000" b="1" i="1" dirty="0"/>
          </a:p>
          <a:p>
            <a:pPr algn="r">
              <a:buNone/>
            </a:pPr>
            <a:r>
              <a:rPr lang="es-ES" sz="2000" b="1" i="1" dirty="0">
                <a:latin typeface="Formal Script" pitchFamily="34" charset="0"/>
              </a:rPr>
              <a:t>La dulzura </a:t>
            </a:r>
            <a:r>
              <a:rPr lang="es-ES" sz="2000" b="1" i="1" dirty="0" smtClean="0">
                <a:latin typeface="Formal Script" pitchFamily="34" charset="0"/>
              </a:rPr>
              <a:t>de una buena </a:t>
            </a:r>
            <a:r>
              <a:rPr lang="es-ES" sz="2000" b="1" i="1" dirty="0">
                <a:latin typeface="Formal Script" pitchFamily="34" charset="0"/>
              </a:rPr>
              <a:t>amistad fortalece el </a:t>
            </a:r>
            <a:r>
              <a:rPr lang="es-ES" sz="2000" b="1" i="1" dirty="0" smtClean="0">
                <a:latin typeface="Formal Script" pitchFamily="34" charset="0"/>
              </a:rPr>
              <a:t>ánimo… </a:t>
            </a:r>
            <a:endParaRPr lang="es-ES" sz="2000" b="1" i="1" dirty="0">
              <a:latin typeface="Formal Script" pitchFamily="34" charset="0"/>
            </a:endParaRPr>
          </a:p>
          <a:p>
            <a:pPr algn="r">
              <a:buFont typeface="Wingdings" pitchFamily="2" charset="2"/>
              <a:buNone/>
            </a:pPr>
            <a:r>
              <a:rPr lang="es-ES" sz="2000" b="1" i="1" dirty="0">
                <a:latin typeface="Formal Script" pitchFamily="34" charset="0"/>
              </a:rPr>
              <a:t>              </a:t>
            </a:r>
            <a:endParaRPr lang="es-ES" sz="2000" i="1" dirty="0">
              <a:latin typeface="Formal Script" pitchFamily="34" charset="0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s-GT" dirty="0" smtClean="0"/>
              <a:t>Feliz Día!!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/>
              <a:t>MEMBRANA CELULAR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435280" cy="43021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ES" sz="2000" dirty="0" smtClean="0"/>
              <a:t>La </a:t>
            </a:r>
            <a:r>
              <a:rPr lang="es-ES" sz="2000" dirty="0" err="1" smtClean="0"/>
              <a:t>bicapa</a:t>
            </a:r>
            <a:r>
              <a:rPr lang="es-ES" sz="2000" dirty="0" smtClean="0"/>
              <a:t> </a:t>
            </a:r>
            <a:r>
              <a:rPr lang="es-ES" sz="2000" dirty="0" err="1"/>
              <a:t>lipídica</a:t>
            </a:r>
            <a:r>
              <a:rPr lang="es-ES" sz="2000" dirty="0"/>
              <a:t> </a:t>
            </a:r>
            <a:r>
              <a:rPr lang="es-ES" sz="2000" dirty="0" smtClean="0"/>
              <a:t>evita </a:t>
            </a:r>
            <a:r>
              <a:rPr lang="es-ES" sz="2000" dirty="0"/>
              <a:t>el desplazamiento </a:t>
            </a:r>
            <a:r>
              <a:rPr lang="es-ES" sz="2000" dirty="0" smtClean="0"/>
              <a:t>de sustancias </a:t>
            </a:r>
            <a:r>
              <a:rPr lang="es-ES" sz="2000" dirty="0"/>
              <a:t>hidrosolubles; no así, las sustancias liposolubles que la atraviesan con facilidad.</a:t>
            </a:r>
          </a:p>
          <a:p>
            <a:pPr>
              <a:lnSpc>
                <a:spcPct val="90000"/>
              </a:lnSpc>
            </a:pPr>
            <a:r>
              <a:rPr lang="es-ES" sz="2000" dirty="0"/>
              <a:t>Las moléculas proteicas de la membrana constituyen una ruta alternativa para el transporte de </a:t>
            </a:r>
            <a:r>
              <a:rPr lang="es-ES" sz="2000" dirty="0" smtClean="0"/>
              <a:t>sustancias hidrosolubles o con mayor peso molecular</a:t>
            </a:r>
          </a:p>
          <a:p>
            <a:pPr>
              <a:lnSpc>
                <a:spcPct val="90000"/>
              </a:lnSpc>
            </a:pPr>
            <a:endParaRPr lang="es-GT" sz="2000" dirty="0" smtClean="0"/>
          </a:p>
          <a:p>
            <a:pPr>
              <a:lnSpc>
                <a:spcPct val="90000"/>
              </a:lnSpc>
            </a:pPr>
            <a:endParaRPr lang="es-ES" sz="2000" dirty="0" smtClean="0"/>
          </a:p>
          <a:p>
            <a:pPr>
              <a:lnSpc>
                <a:spcPct val="90000"/>
              </a:lnSpc>
              <a:buNone/>
            </a:pPr>
            <a:r>
              <a:rPr lang="es-ES" sz="2000" dirty="0" smtClean="0"/>
              <a:t>La mayor parte de las moléculas proteicas de la membrana pueden actuar como:</a:t>
            </a:r>
          </a:p>
          <a:p>
            <a:pPr>
              <a:lnSpc>
                <a:spcPct val="90000"/>
              </a:lnSpc>
            </a:pPr>
            <a:r>
              <a:rPr lang="es-ES" sz="2000" b="1" dirty="0" smtClean="0"/>
              <a:t>Proteínas transportadoras</a:t>
            </a:r>
            <a:r>
              <a:rPr lang="es-ES" sz="2000" dirty="0" smtClean="0"/>
              <a:t>: Se unen a moléculas y sufren un cambio de configuración que las traslada.</a:t>
            </a:r>
            <a:endParaRPr lang="es-ES" sz="2000" b="1" dirty="0" smtClean="0"/>
          </a:p>
          <a:p>
            <a:pPr>
              <a:lnSpc>
                <a:spcPct val="90000"/>
              </a:lnSpc>
            </a:pPr>
            <a:r>
              <a:rPr lang="es-ES" sz="2000" b="1" dirty="0" smtClean="0"/>
              <a:t>Proteínas de canales</a:t>
            </a:r>
            <a:r>
              <a:rPr lang="es-ES" sz="2000" dirty="0" smtClean="0"/>
              <a:t>: Forman una vía hídrica que permite a las moléculas atravesar la membrana.</a:t>
            </a:r>
          </a:p>
          <a:p>
            <a:pPr>
              <a:lnSpc>
                <a:spcPct val="90000"/>
              </a:lnSpc>
            </a:pPr>
            <a:endParaRPr lang="es-E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sz="2800" b="1"/>
              <a:t>ESTRUCTURA DE LA MEMBRANA CELULAR</a:t>
            </a: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 r="134" b="5507"/>
          <a:stretch>
            <a:fillRect/>
          </a:stretch>
        </p:blipFill>
        <p:spPr>
          <a:xfrm>
            <a:off x="457200" y="2060575"/>
            <a:ext cx="8216900" cy="439261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13792"/>
            <a:ext cx="8229600" cy="1143000"/>
          </a:xfrm>
        </p:spPr>
        <p:txBody>
          <a:bodyPr/>
          <a:lstStyle/>
          <a:p>
            <a:r>
              <a:rPr lang="es-ES" sz="2400" b="1" dirty="0" smtClean="0"/>
              <a:t>COMPOSICIÓN QUÍMICA </a:t>
            </a:r>
            <a:r>
              <a:rPr lang="es-ES" sz="2400" b="1" dirty="0"/>
              <a:t>DE LOS </a:t>
            </a:r>
            <a:r>
              <a:rPr lang="es-ES" sz="2400" b="1" dirty="0" smtClean="0"/>
              <a:t>LÍQUIDOS INTRA(LIC) </a:t>
            </a:r>
            <a:r>
              <a:rPr lang="es-ES" sz="2400" b="1" dirty="0"/>
              <a:t>Y </a:t>
            </a:r>
            <a:r>
              <a:rPr lang="es-ES" sz="2400" b="1" dirty="0" smtClean="0"/>
              <a:t>EXTRACELULAR(LEC)</a:t>
            </a:r>
            <a:endParaRPr lang="es-ES" sz="2400" b="1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  <a:buClr>
                <a:schemeClr val="tx2"/>
              </a:buClr>
              <a:buNone/>
            </a:pPr>
            <a:r>
              <a:rPr lang="es-ES" sz="1800" dirty="0" smtClean="0"/>
              <a:t>                                        </a:t>
            </a:r>
            <a:r>
              <a:rPr lang="es-ES" sz="1800" b="1" dirty="0" smtClean="0"/>
              <a:t> </a:t>
            </a:r>
            <a:r>
              <a:rPr lang="es-ES" sz="1800" b="1" dirty="0"/>
              <a:t>LEC    </a:t>
            </a:r>
            <a:r>
              <a:rPr lang="es-ES" sz="1800" dirty="0"/>
              <a:t>                   </a:t>
            </a:r>
            <a:r>
              <a:rPr lang="es-ES" sz="1800" b="1" dirty="0"/>
              <a:t>LIC</a:t>
            </a:r>
          </a:p>
          <a:p>
            <a:pPr>
              <a:lnSpc>
                <a:spcPct val="80000"/>
              </a:lnSpc>
              <a:buClr>
                <a:schemeClr val="tx2"/>
              </a:buClr>
              <a:buFont typeface="Wingdings" pitchFamily="2" charset="2"/>
              <a:buChar char="ü"/>
            </a:pPr>
            <a:r>
              <a:rPr lang="es-ES" sz="1400" dirty="0"/>
              <a:t>Na </a:t>
            </a:r>
            <a:r>
              <a:rPr lang="es-ES" sz="1400" dirty="0" smtClean="0"/>
              <a:t>+                                </a:t>
            </a:r>
            <a:r>
              <a:rPr lang="es-ES" sz="1400" dirty="0"/>
              <a:t>142 </a:t>
            </a:r>
            <a:r>
              <a:rPr lang="es-ES" sz="1400" dirty="0" err="1"/>
              <a:t>mEq</a:t>
            </a:r>
            <a:r>
              <a:rPr lang="es-ES" sz="1400" dirty="0"/>
              <a:t>/l           </a:t>
            </a:r>
            <a:r>
              <a:rPr lang="es-ES" sz="1400" dirty="0" smtClean="0"/>
              <a:t>        </a:t>
            </a:r>
            <a:r>
              <a:rPr lang="es-ES" sz="1400" dirty="0"/>
              <a:t>10 </a:t>
            </a:r>
            <a:r>
              <a:rPr lang="es-ES" sz="1400" dirty="0" err="1"/>
              <a:t>mEq</a:t>
            </a:r>
            <a:r>
              <a:rPr lang="es-ES" sz="1400" dirty="0"/>
              <a:t>/l</a:t>
            </a:r>
          </a:p>
          <a:p>
            <a:pPr>
              <a:lnSpc>
                <a:spcPct val="80000"/>
              </a:lnSpc>
              <a:buClr>
                <a:schemeClr val="tx2"/>
              </a:buClr>
              <a:buFont typeface="Wingdings" pitchFamily="2" charset="2"/>
              <a:buChar char="ü"/>
            </a:pPr>
            <a:r>
              <a:rPr lang="es-ES" sz="1400" dirty="0" smtClean="0"/>
              <a:t>K+                                       </a:t>
            </a:r>
            <a:r>
              <a:rPr lang="es-ES" sz="1400" dirty="0"/>
              <a:t>4 </a:t>
            </a:r>
            <a:r>
              <a:rPr lang="es-ES" sz="1400" dirty="0" err="1"/>
              <a:t>mEq</a:t>
            </a:r>
            <a:r>
              <a:rPr lang="es-ES" sz="1400" dirty="0"/>
              <a:t>/l       </a:t>
            </a:r>
            <a:r>
              <a:rPr lang="es-ES" sz="1400" dirty="0" smtClean="0"/>
              <a:t>          </a:t>
            </a:r>
            <a:r>
              <a:rPr lang="es-ES" sz="1400" dirty="0"/>
              <a:t>140 </a:t>
            </a:r>
            <a:r>
              <a:rPr lang="es-ES" sz="1400" dirty="0" err="1"/>
              <a:t>mEq</a:t>
            </a:r>
            <a:r>
              <a:rPr lang="es-ES" sz="1400" dirty="0"/>
              <a:t>/l</a:t>
            </a:r>
          </a:p>
          <a:p>
            <a:pPr>
              <a:lnSpc>
                <a:spcPct val="80000"/>
              </a:lnSpc>
              <a:buClr>
                <a:schemeClr val="tx2"/>
              </a:buClr>
              <a:buFont typeface="Wingdings" pitchFamily="2" charset="2"/>
              <a:buChar char="ü"/>
            </a:pPr>
            <a:r>
              <a:rPr lang="es-ES" sz="1400" dirty="0"/>
              <a:t>Ca </a:t>
            </a:r>
            <a:r>
              <a:rPr lang="es-ES" sz="1400" dirty="0" smtClean="0"/>
              <a:t>++                                </a:t>
            </a:r>
            <a:r>
              <a:rPr lang="es-ES" sz="1400" dirty="0"/>
              <a:t>2,4 </a:t>
            </a:r>
            <a:r>
              <a:rPr lang="es-ES" sz="1400" dirty="0" err="1"/>
              <a:t>mEq</a:t>
            </a:r>
            <a:r>
              <a:rPr lang="es-ES" sz="1400" dirty="0"/>
              <a:t>/ l     </a:t>
            </a:r>
            <a:r>
              <a:rPr lang="es-ES" sz="1400" dirty="0" smtClean="0"/>
              <a:t>     </a:t>
            </a:r>
            <a:r>
              <a:rPr lang="es-ES" sz="1400" dirty="0"/>
              <a:t>0,0001 </a:t>
            </a:r>
            <a:r>
              <a:rPr lang="es-ES" sz="1400" dirty="0" err="1"/>
              <a:t>mEq</a:t>
            </a:r>
            <a:r>
              <a:rPr lang="es-ES" sz="1400" dirty="0"/>
              <a:t>/l</a:t>
            </a:r>
          </a:p>
          <a:p>
            <a:pPr>
              <a:lnSpc>
                <a:spcPct val="80000"/>
              </a:lnSpc>
              <a:buClr>
                <a:schemeClr val="tx2"/>
              </a:buClr>
              <a:buFont typeface="Wingdings" pitchFamily="2" charset="2"/>
              <a:buChar char="ü"/>
            </a:pPr>
            <a:r>
              <a:rPr lang="es-ES" sz="1400" dirty="0"/>
              <a:t>Mg </a:t>
            </a:r>
            <a:r>
              <a:rPr lang="es-ES" sz="1400" dirty="0" smtClean="0"/>
              <a:t>++                               </a:t>
            </a:r>
            <a:r>
              <a:rPr lang="es-ES" sz="1400" dirty="0"/>
              <a:t>1,2 </a:t>
            </a:r>
            <a:r>
              <a:rPr lang="es-ES" sz="1400" dirty="0" err="1"/>
              <a:t>mEq</a:t>
            </a:r>
            <a:r>
              <a:rPr lang="es-ES" sz="1400" dirty="0"/>
              <a:t>/l          </a:t>
            </a:r>
            <a:r>
              <a:rPr lang="es-ES" sz="1400" dirty="0" smtClean="0"/>
              <a:t>        </a:t>
            </a:r>
            <a:r>
              <a:rPr lang="es-ES" sz="1400" dirty="0"/>
              <a:t>58 </a:t>
            </a:r>
            <a:r>
              <a:rPr lang="es-ES" sz="1400" dirty="0" err="1"/>
              <a:t>mEq</a:t>
            </a:r>
            <a:r>
              <a:rPr lang="es-ES" sz="1400" dirty="0"/>
              <a:t>/l</a:t>
            </a:r>
          </a:p>
          <a:p>
            <a:pPr>
              <a:lnSpc>
                <a:spcPct val="80000"/>
              </a:lnSpc>
              <a:buClr>
                <a:schemeClr val="tx2"/>
              </a:buClr>
              <a:buFont typeface="Wingdings" pitchFamily="2" charset="2"/>
              <a:buChar char="ü"/>
            </a:pPr>
            <a:r>
              <a:rPr lang="es-ES" sz="1400" dirty="0" smtClean="0"/>
              <a:t>Cl-                                    103 </a:t>
            </a:r>
            <a:r>
              <a:rPr lang="es-ES" sz="1400" dirty="0" err="1"/>
              <a:t>mEq</a:t>
            </a:r>
            <a:r>
              <a:rPr lang="es-ES" sz="1400" dirty="0"/>
              <a:t>/l             </a:t>
            </a:r>
            <a:r>
              <a:rPr lang="es-ES" sz="1400" dirty="0" smtClean="0"/>
              <a:t>       </a:t>
            </a:r>
            <a:r>
              <a:rPr lang="es-ES" sz="1400" dirty="0"/>
              <a:t>4 </a:t>
            </a:r>
            <a:r>
              <a:rPr lang="es-ES" sz="1400" dirty="0" err="1"/>
              <a:t>mEq</a:t>
            </a:r>
            <a:r>
              <a:rPr lang="es-ES" sz="1400" dirty="0"/>
              <a:t> l              </a:t>
            </a:r>
          </a:p>
          <a:p>
            <a:pPr>
              <a:lnSpc>
                <a:spcPct val="80000"/>
              </a:lnSpc>
              <a:buClr>
                <a:schemeClr val="tx2"/>
              </a:buClr>
              <a:buFont typeface="Wingdings" pitchFamily="2" charset="2"/>
              <a:buChar char="ü"/>
            </a:pPr>
            <a:r>
              <a:rPr lang="es-ES" sz="1400" dirty="0" smtClean="0"/>
              <a:t>HCO3-                               </a:t>
            </a:r>
            <a:r>
              <a:rPr lang="es-ES" sz="1400" dirty="0"/>
              <a:t>28 </a:t>
            </a:r>
            <a:r>
              <a:rPr lang="es-ES" sz="1400" dirty="0" err="1"/>
              <a:t>mEq</a:t>
            </a:r>
            <a:r>
              <a:rPr lang="es-ES" sz="1400" dirty="0"/>
              <a:t>/l          </a:t>
            </a:r>
            <a:r>
              <a:rPr lang="es-ES" sz="1400" dirty="0" smtClean="0"/>
              <a:t>         10 </a:t>
            </a:r>
            <a:r>
              <a:rPr lang="es-ES" sz="1400" dirty="0" err="1"/>
              <a:t>mEq</a:t>
            </a:r>
            <a:r>
              <a:rPr lang="es-ES" sz="1400" dirty="0"/>
              <a:t>/l</a:t>
            </a:r>
          </a:p>
          <a:p>
            <a:pPr>
              <a:lnSpc>
                <a:spcPct val="80000"/>
              </a:lnSpc>
              <a:buClr>
                <a:schemeClr val="tx2"/>
              </a:buClr>
              <a:buFont typeface="Wingdings" pitchFamily="2" charset="2"/>
              <a:buChar char="ü"/>
            </a:pPr>
            <a:r>
              <a:rPr lang="es-GT" sz="1400" dirty="0" smtClean="0"/>
              <a:t>Fosfatos                               4 </a:t>
            </a:r>
            <a:r>
              <a:rPr lang="es-GT" sz="1400" dirty="0" err="1" smtClean="0"/>
              <a:t>mEq</a:t>
            </a:r>
            <a:r>
              <a:rPr lang="es-GT" sz="1400" dirty="0" smtClean="0"/>
              <a:t>/L                  75 </a:t>
            </a:r>
            <a:r>
              <a:rPr lang="es-GT" sz="1400" dirty="0" err="1" smtClean="0"/>
              <a:t>mEq</a:t>
            </a:r>
            <a:r>
              <a:rPr lang="es-GT" sz="1400" dirty="0" smtClean="0"/>
              <a:t>/L</a:t>
            </a:r>
            <a:endParaRPr lang="es-ES" sz="1400" dirty="0" smtClean="0"/>
          </a:p>
          <a:p>
            <a:pPr>
              <a:lnSpc>
                <a:spcPct val="80000"/>
              </a:lnSpc>
              <a:buClr>
                <a:schemeClr val="tx2"/>
              </a:buClr>
              <a:buFont typeface="Wingdings" pitchFamily="2" charset="2"/>
              <a:buChar char="ü"/>
            </a:pPr>
            <a:r>
              <a:rPr lang="es-ES" sz="1400" dirty="0" smtClean="0"/>
              <a:t>SO4 -                                   </a:t>
            </a:r>
            <a:r>
              <a:rPr lang="es-ES" sz="1400" dirty="0"/>
              <a:t>1 </a:t>
            </a:r>
            <a:r>
              <a:rPr lang="es-ES" sz="1400" dirty="0" err="1"/>
              <a:t>mEq</a:t>
            </a:r>
            <a:r>
              <a:rPr lang="es-ES" sz="1400" dirty="0"/>
              <a:t>/l      </a:t>
            </a:r>
            <a:r>
              <a:rPr lang="es-ES" sz="1400" dirty="0" smtClean="0"/>
              <a:t>               </a:t>
            </a:r>
            <a:r>
              <a:rPr lang="es-ES" sz="1400" dirty="0"/>
              <a:t>2 </a:t>
            </a:r>
            <a:r>
              <a:rPr lang="es-ES" sz="1400" dirty="0" err="1"/>
              <a:t>mEq</a:t>
            </a:r>
            <a:r>
              <a:rPr lang="es-ES" sz="1400" dirty="0"/>
              <a:t>/ l</a:t>
            </a:r>
          </a:p>
          <a:p>
            <a:pPr>
              <a:lnSpc>
                <a:spcPct val="80000"/>
              </a:lnSpc>
              <a:buClr>
                <a:schemeClr val="tx2"/>
              </a:buClr>
              <a:buFont typeface="Wingdings" pitchFamily="2" charset="2"/>
              <a:buChar char="ü"/>
            </a:pPr>
            <a:r>
              <a:rPr lang="es-ES" sz="1400" dirty="0" smtClean="0"/>
              <a:t>Glucosa                            </a:t>
            </a:r>
            <a:r>
              <a:rPr lang="es-ES" sz="1400" dirty="0"/>
              <a:t>90 mg/dl   </a:t>
            </a:r>
            <a:r>
              <a:rPr lang="es-ES" sz="1400" dirty="0" smtClean="0"/>
              <a:t>           </a:t>
            </a:r>
            <a:r>
              <a:rPr lang="es-ES" sz="1400" dirty="0"/>
              <a:t>0 a 20 mg/ dl</a:t>
            </a:r>
          </a:p>
          <a:p>
            <a:pPr>
              <a:lnSpc>
                <a:spcPct val="80000"/>
              </a:lnSpc>
              <a:buClr>
                <a:schemeClr val="tx2"/>
              </a:buClr>
              <a:buFont typeface="Wingdings" pitchFamily="2" charset="2"/>
              <a:buChar char="ü"/>
            </a:pPr>
            <a:r>
              <a:rPr lang="es-ES" sz="1400" dirty="0"/>
              <a:t>Aminoácidos                     30 mg/dl          </a:t>
            </a:r>
            <a:r>
              <a:rPr lang="es-ES" sz="1400" dirty="0" smtClean="0"/>
              <a:t>         </a:t>
            </a:r>
            <a:r>
              <a:rPr lang="es-ES" sz="1400" dirty="0"/>
              <a:t>200 mg </a:t>
            </a:r>
            <a:r>
              <a:rPr lang="es-ES" sz="1400" dirty="0" smtClean="0"/>
              <a:t>dl</a:t>
            </a:r>
          </a:p>
          <a:p>
            <a:pPr>
              <a:lnSpc>
                <a:spcPct val="80000"/>
              </a:lnSpc>
              <a:buClr>
                <a:schemeClr val="tx2"/>
              </a:buClr>
              <a:buNone/>
            </a:pPr>
            <a:endParaRPr lang="es-ES" sz="1400" dirty="0"/>
          </a:p>
          <a:p>
            <a:pPr>
              <a:lnSpc>
                <a:spcPct val="80000"/>
              </a:lnSpc>
              <a:buClr>
                <a:schemeClr val="tx2"/>
              </a:buClr>
              <a:buFont typeface="Wingdings" pitchFamily="2" charset="2"/>
              <a:buChar char="ü"/>
            </a:pPr>
            <a:r>
              <a:rPr lang="es-ES" sz="1400" dirty="0"/>
              <a:t>Colesterol</a:t>
            </a:r>
          </a:p>
          <a:p>
            <a:pPr>
              <a:lnSpc>
                <a:spcPct val="80000"/>
              </a:lnSpc>
              <a:buClr>
                <a:schemeClr val="tx2"/>
              </a:buClr>
              <a:buFont typeface="Wingdings" pitchFamily="2" charset="2"/>
              <a:buChar char="ü"/>
            </a:pPr>
            <a:r>
              <a:rPr lang="es-ES" sz="1400" dirty="0" err="1"/>
              <a:t>Fosfolípidos</a:t>
            </a:r>
            <a:r>
              <a:rPr lang="es-ES" sz="1400" dirty="0"/>
              <a:t>.                    0,5 g/dl            </a:t>
            </a:r>
            <a:r>
              <a:rPr lang="es-ES" sz="1400" dirty="0" smtClean="0"/>
              <a:t>           2 </a:t>
            </a:r>
            <a:r>
              <a:rPr lang="es-ES" sz="1400" dirty="0"/>
              <a:t>a 95 g/ dl ?</a:t>
            </a:r>
          </a:p>
          <a:p>
            <a:pPr>
              <a:lnSpc>
                <a:spcPct val="80000"/>
              </a:lnSpc>
              <a:buClr>
                <a:schemeClr val="tx2"/>
              </a:buClr>
              <a:buFont typeface="Wingdings" pitchFamily="2" charset="2"/>
              <a:buChar char="ü"/>
            </a:pPr>
            <a:r>
              <a:rPr lang="es-ES" sz="1400" dirty="0"/>
              <a:t>Grasa </a:t>
            </a:r>
            <a:r>
              <a:rPr lang="es-ES" sz="1400" dirty="0" smtClean="0"/>
              <a:t> neutra</a:t>
            </a:r>
          </a:p>
          <a:p>
            <a:pPr>
              <a:lnSpc>
                <a:spcPct val="80000"/>
              </a:lnSpc>
              <a:buClr>
                <a:schemeClr val="tx2"/>
              </a:buClr>
              <a:buNone/>
            </a:pPr>
            <a:endParaRPr lang="es-ES" sz="1400" dirty="0"/>
          </a:p>
          <a:p>
            <a:pPr>
              <a:lnSpc>
                <a:spcPct val="80000"/>
              </a:lnSpc>
              <a:buClr>
                <a:schemeClr val="tx2"/>
              </a:buClr>
              <a:buFont typeface="Wingdings" pitchFamily="2" charset="2"/>
              <a:buChar char="ü"/>
            </a:pPr>
            <a:r>
              <a:rPr lang="es-ES" sz="1400" dirty="0"/>
              <a:t>PO2                                  35 </a:t>
            </a:r>
            <a:r>
              <a:rPr lang="es-ES" sz="1400" dirty="0" err="1"/>
              <a:t>mmHg</a:t>
            </a:r>
            <a:r>
              <a:rPr lang="es-ES" sz="1400" dirty="0"/>
              <a:t>              20 </a:t>
            </a:r>
            <a:r>
              <a:rPr lang="es-ES" sz="1400" dirty="0" err="1"/>
              <a:t>mmHg</a:t>
            </a:r>
            <a:r>
              <a:rPr lang="es-ES" sz="1400" dirty="0"/>
              <a:t>?</a:t>
            </a:r>
          </a:p>
          <a:p>
            <a:pPr>
              <a:lnSpc>
                <a:spcPct val="80000"/>
              </a:lnSpc>
              <a:buClr>
                <a:schemeClr val="tx2"/>
              </a:buClr>
              <a:buFont typeface="Wingdings" pitchFamily="2" charset="2"/>
              <a:buChar char="ü"/>
            </a:pPr>
            <a:r>
              <a:rPr lang="es-ES" sz="1400" dirty="0"/>
              <a:t>PCO2                                46 </a:t>
            </a:r>
            <a:r>
              <a:rPr lang="es-ES" sz="1400" dirty="0" err="1"/>
              <a:t>mmHg</a:t>
            </a:r>
            <a:r>
              <a:rPr lang="es-ES" sz="1400" dirty="0"/>
              <a:t>              50 </a:t>
            </a:r>
            <a:r>
              <a:rPr lang="es-ES" sz="1400" dirty="0" err="1"/>
              <a:t>mmHg</a:t>
            </a:r>
            <a:r>
              <a:rPr lang="es-ES" sz="1400" dirty="0"/>
              <a:t>?</a:t>
            </a:r>
          </a:p>
          <a:p>
            <a:pPr>
              <a:lnSpc>
                <a:spcPct val="80000"/>
              </a:lnSpc>
              <a:buClr>
                <a:schemeClr val="tx2"/>
              </a:buClr>
              <a:buFont typeface="Wingdings" pitchFamily="2" charset="2"/>
              <a:buChar char="ü"/>
            </a:pPr>
            <a:r>
              <a:rPr lang="es-ES" sz="1400" dirty="0"/>
              <a:t>pH                                    7,4                            7</a:t>
            </a:r>
          </a:p>
          <a:p>
            <a:pPr>
              <a:lnSpc>
                <a:spcPct val="80000"/>
              </a:lnSpc>
              <a:buClr>
                <a:schemeClr val="tx2"/>
              </a:buClr>
              <a:buFont typeface="Wingdings" pitchFamily="2" charset="2"/>
              <a:buChar char="ü"/>
            </a:pPr>
            <a:r>
              <a:rPr lang="es-ES" sz="1400" dirty="0"/>
              <a:t>Proteínas                            2 g/dl                   16 g/ dl</a:t>
            </a:r>
          </a:p>
          <a:p>
            <a:pPr>
              <a:lnSpc>
                <a:spcPct val="80000"/>
              </a:lnSpc>
              <a:buClr>
                <a:schemeClr val="tx2"/>
              </a:buClr>
              <a:buNone/>
            </a:pPr>
            <a:r>
              <a:rPr lang="es-ES" sz="1400" dirty="0"/>
              <a:t>      </a:t>
            </a:r>
            <a:r>
              <a:rPr lang="es-ES" sz="1400" dirty="0" smtClean="0"/>
              <a:t>                                             </a:t>
            </a:r>
            <a:r>
              <a:rPr lang="es-ES" sz="1400" dirty="0"/>
              <a:t>(5 </a:t>
            </a:r>
            <a:r>
              <a:rPr lang="es-ES" sz="1400" dirty="0" err="1"/>
              <a:t>mEq</a:t>
            </a:r>
            <a:r>
              <a:rPr lang="es-ES" sz="1400" dirty="0"/>
              <a:t>/l)               (40 </a:t>
            </a:r>
            <a:r>
              <a:rPr lang="es-ES" sz="1400" dirty="0" err="1"/>
              <a:t>mEq</a:t>
            </a:r>
            <a:r>
              <a:rPr lang="es-ES" sz="1400" dirty="0"/>
              <a:t>/ l)</a:t>
            </a:r>
          </a:p>
        </p:txBody>
      </p:sp>
      <p:sp>
        <p:nvSpPr>
          <p:cNvPr id="3077" name="AutoShape 5"/>
          <p:cNvSpPr>
            <a:spLocks/>
          </p:cNvSpPr>
          <p:nvPr/>
        </p:nvSpPr>
        <p:spPr bwMode="auto">
          <a:xfrm>
            <a:off x="2123728" y="4437112"/>
            <a:ext cx="215900" cy="574675"/>
          </a:xfrm>
          <a:prstGeom prst="rightBrace">
            <a:avLst>
              <a:gd name="adj1" fmla="val 22181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s-ES"/>
          </a:p>
        </p:txBody>
      </p:sp>
      <p:sp>
        <p:nvSpPr>
          <p:cNvPr id="7" name="6 CuadroTexto"/>
          <p:cNvSpPr txBox="1"/>
          <p:nvPr/>
        </p:nvSpPr>
        <p:spPr>
          <a:xfrm>
            <a:off x="5796136" y="2780928"/>
            <a:ext cx="3158237" cy="369332"/>
          </a:xfrm>
          <a:prstGeom prst="rect">
            <a:avLst/>
          </a:prstGeom>
          <a:noFill/>
          <a:ln w="38100"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s-GT" dirty="0" smtClean="0"/>
              <a:t>“Un desequilibrio en equilibrio”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allAtOnce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es-ES" sz="2800" b="1" dirty="0" smtClean="0"/>
              <a:t>Transporte a través de la membrana…</a:t>
            </a:r>
            <a:endParaRPr lang="es-ES" sz="2800" b="1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lvl="1">
              <a:buClr>
                <a:schemeClr val="tx1"/>
              </a:buClr>
              <a:buFont typeface="Wingdings" pitchFamily="2" charset="2"/>
              <a:buChar char="v"/>
            </a:pPr>
            <a:r>
              <a:rPr lang="es-ES" dirty="0" smtClean="0"/>
              <a:t>Transporte Pasivo (Difusión)</a:t>
            </a:r>
            <a:endParaRPr lang="es-ES" dirty="0"/>
          </a:p>
          <a:p>
            <a:pPr lvl="1">
              <a:buClr>
                <a:schemeClr val="tx1"/>
              </a:buClr>
              <a:buFont typeface="Wingdings" pitchFamily="2" charset="2"/>
              <a:buChar char="v"/>
            </a:pPr>
            <a:r>
              <a:rPr lang="es-ES" dirty="0"/>
              <a:t>Transporte activo</a:t>
            </a:r>
          </a:p>
          <a:p>
            <a:pPr lvl="1">
              <a:buClr>
                <a:schemeClr val="tx1"/>
              </a:buClr>
              <a:buFont typeface="Wingdings" pitchFamily="2" charset="2"/>
              <a:buChar char="v"/>
            </a:pPr>
            <a:endParaRPr lang="es-E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DIFUSIÓN</a:t>
            </a:r>
            <a:endParaRPr lang="es-ES" b="1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s-ES" sz="2000" dirty="0"/>
              <a:t>Es el movimiento continuo </a:t>
            </a:r>
            <a:r>
              <a:rPr lang="es-ES" sz="2000" dirty="0" smtClean="0"/>
              <a:t>ALEATORIO de </a:t>
            </a:r>
            <a:r>
              <a:rPr lang="es-ES" sz="2000" dirty="0"/>
              <a:t>las moléculas entre </a:t>
            </a:r>
            <a:r>
              <a:rPr lang="es-ES" sz="2000" dirty="0" smtClean="0"/>
              <a:t>sí a través de espacios intermoleculares o a través de la membrana.</a:t>
            </a:r>
            <a:endParaRPr lang="es-ES" sz="2000" dirty="0"/>
          </a:p>
          <a:p>
            <a:pPr algn="just"/>
            <a:endParaRPr lang="es-ES" sz="2000" dirty="0" smtClean="0"/>
          </a:p>
          <a:p>
            <a:pPr algn="just"/>
            <a:r>
              <a:rPr lang="es-ES" sz="2000" dirty="0" smtClean="0"/>
              <a:t>Existen </a:t>
            </a:r>
            <a:r>
              <a:rPr lang="es-ES" sz="2000" dirty="0"/>
              <a:t>dos clases de difusión:</a:t>
            </a:r>
          </a:p>
          <a:p>
            <a:pPr algn="just">
              <a:buClr>
                <a:schemeClr val="tx1"/>
              </a:buClr>
              <a:buFont typeface="Wingdings" pitchFamily="2" charset="2"/>
              <a:buBlip>
                <a:blip r:embed="rId2"/>
              </a:buBlip>
            </a:pPr>
            <a:r>
              <a:rPr lang="es-ES" sz="2000" b="1" dirty="0"/>
              <a:t>Difusión simple</a:t>
            </a:r>
            <a:r>
              <a:rPr lang="es-ES" sz="2000" dirty="0"/>
              <a:t>, que indica que las moléculas atraviesan la membrana sin unirse a proteínas transportadoras</a:t>
            </a:r>
          </a:p>
          <a:p>
            <a:pPr algn="just">
              <a:buClr>
                <a:schemeClr val="tx1"/>
              </a:buClr>
              <a:buFont typeface="Wingdings" pitchFamily="2" charset="2"/>
              <a:buBlip>
                <a:blip r:embed="rId2"/>
              </a:buBlip>
            </a:pPr>
            <a:r>
              <a:rPr lang="es-ES" sz="2000" b="1" dirty="0"/>
              <a:t>Difusión facilitada</a:t>
            </a:r>
          </a:p>
        </p:txBody>
      </p: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 cstate="print"/>
          <a:srcRect r="-1543" b="21181"/>
          <a:stretch>
            <a:fillRect/>
          </a:stretch>
        </p:blipFill>
        <p:spPr bwMode="auto">
          <a:xfrm>
            <a:off x="5795963" y="4508500"/>
            <a:ext cx="2089150" cy="172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adrante">
  <a:themeElements>
    <a:clrScheme name="Mod">
      <a:dk1>
        <a:sysClr val="windowText" lastClr="000000"/>
      </a:dk1>
      <a:lt1>
        <a:sysClr val="window" lastClr="FFFFFF"/>
      </a:lt1>
      <a:dk2>
        <a:srgbClr val="065218"/>
      </a:dk2>
      <a:lt2>
        <a:srgbClr val="EDF3AE"/>
      </a:lt2>
      <a:accent1>
        <a:srgbClr val="8FCB17"/>
      </a:accent1>
      <a:accent2>
        <a:srgbClr val="769F11"/>
      </a:accent2>
      <a:accent3>
        <a:srgbClr val="D4E336"/>
      </a:accent3>
      <a:accent4>
        <a:srgbClr val="0C8228"/>
      </a:accent4>
      <a:accent5>
        <a:srgbClr val="C0EDA8"/>
      </a:accent5>
      <a:accent6>
        <a:srgbClr val="3B4F18"/>
      </a:accent6>
      <a:hlink>
        <a:srgbClr val="0A6A21"/>
      </a:hlink>
      <a:folHlink>
        <a:srgbClr val="406EA5"/>
      </a:folHlink>
    </a:clrScheme>
    <a:fontScheme name="Cuadrante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adrante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adrante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adrante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adrante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adrante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adrante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adrante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adrante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adrante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Quadrant</Template>
  <TotalTime>1574</TotalTime>
  <Words>1760</Words>
  <Application>Microsoft Office PowerPoint</Application>
  <PresentationFormat>Presentación en pantalla (4:3)</PresentationFormat>
  <Paragraphs>241</Paragraphs>
  <Slides>48</Slides>
  <Notes>0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48</vt:i4>
      </vt:variant>
    </vt:vector>
  </HeadingPairs>
  <TitlesOfParts>
    <vt:vector size="49" baseType="lpstr">
      <vt:lpstr>Cuadrante</vt:lpstr>
      <vt:lpstr>Diapositiva 1</vt:lpstr>
      <vt:lpstr>Diapositiva 2</vt:lpstr>
      <vt:lpstr>Organización y regulación</vt:lpstr>
      <vt:lpstr>Componentes del L.E.C.</vt:lpstr>
      <vt:lpstr>MEMBRANA CELULAR</vt:lpstr>
      <vt:lpstr>ESTRUCTURA DE LA MEMBRANA CELULAR</vt:lpstr>
      <vt:lpstr>COMPOSICIÓN QUÍMICA DE LOS LÍQUIDOS INTRA(LIC) Y EXTRACELULAR(LEC)</vt:lpstr>
      <vt:lpstr>Transporte a través de la membrana…</vt:lpstr>
      <vt:lpstr>DIFUSIÓN</vt:lpstr>
      <vt:lpstr>DIFUSIÓN SIMPLE</vt:lpstr>
      <vt:lpstr>Diapositiva 11</vt:lpstr>
      <vt:lpstr>DIFUSIÓN FACILITADA</vt:lpstr>
      <vt:lpstr>DIFUSIÓN DE SUSTANCIAS LIPOSOLUBLES A TRAVÉS DE LA BICAPA LIPÍDICA</vt:lpstr>
      <vt:lpstr>DIFUSIÓN DE AGUA Y OTRAS MOLÉCULAS INSOLUBLES</vt:lpstr>
      <vt:lpstr>-Carga eléctrica -Peso Molecular -Solubilidad en grasa </vt:lpstr>
      <vt:lpstr>Diapositiva 16</vt:lpstr>
      <vt:lpstr>Diapositiva 17</vt:lpstr>
      <vt:lpstr>ACTIVACIÓN DE LOS CANALES PROTEICOS</vt:lpstr>
      <vt:lpstr>ACTIVACIÓN POR VOLTAJE</vt:lpstr>
      <vt:lpstr>ACTIVACIÓN QUÍMICA (por Ligando)</vt:lpstr>
      <vt:lpstr>DIFUSIÓN FACILITADA(Transportador)</vt:lpstr>
      <vt:lpstr>Diapositiva 22</vt:lpstr>
      <vt:lpstr>Diapositiva 23</vt:lpstr>
      <vt:lpstr>Diapositiva 24</vt:lpstr>
      <vt:lpstr>Factores que influyen en la velocidad NETA de difusión…</vt:lpstr>
      <vt:lpstr>Diapositiva 26</vt:lpstr>
      <vt:lpstr>Diapositiva 27</vt:lpstr>
      <vt:lpstr>ÓSMOSIS</vt:lpstr>
      <vt:lpstr>Diapositiva 29</vt:lpstr>
      <vt:lpstr>Diapositiva 30</vt:lpstr>
      <vt:lpstr>PRESIÓN OSMÓTICA</vt:lpstr>
      <vt:lpstr>Ósmosis y Presión Osmótica</vt:lpstr>
      <vt:lpstr>OSMOLALIDAD: EL OSMOL</vt:lpstr>
      <vt:lpstr>TRANSPORTE ACTIVO</vt:lpstr>
      <vt:lpstr>TRANSPORTE ACTIVO</vt:lpstr>
      <vt:lpstr>TRANSPORTE ACTIVO PRIMARIO  BOMBA SODIO-POTASIO</vt:lpstr>
      <vt:lpstr>Diapositiva 37</vt:lpstr>
      <vt:lpstr>Otros ejemplos de Transporte activo PRIMARIO…</vt:lpstr>
      <vt:lpstr>   TRANSPORTE ACTIVO SECUNDARIO       </vt:lpstr>
      <vt:lpstr>COTRANSPORTE</vt:lpstr>
      <vt:lpstr>CONTRATRANSPORTE</vt:lpstr>
      <vt:lpstr>TRANSPORTE A TRAVÉS DE CAPAS CELULARES</vt:lpstr>
      <vt:lpstr>SITIOS DONDE SE PRODUCE TRANSPORTE ACTIVO</vt:lpstr>
      <vt:lpstr>Transporte de Macromoléculas</vt:lpstr>
      <vt:lpstr>Entonces…</vt:lpstr>
      <vt:lpstr>Diapositiva 46</vt:lpstr>
      <vt:lpstr>Diapositiva 47</vt:lpstr>
      <vt:lpstr>Feliz Día!!</vt:lpstr>
    </vt:vector>
  </TitlesOfParts>
  <Company>usr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TRANSPORTE DE SUSTANCIAS A TRAVES DE LA MEMBRANA CELULAR</dc:title>
  <dc:creator>Usuario</dc:creator>
  <cp:lastModifiedBy>Johnnathan</cp:lastModifiedBy>
  <cp:revision>24</cp:revision>
  <dcterms:created xsi:type="dcterms:W3CDTF">2007-09-24T17:56:25Z</dcterms:created>
  <dcterms:modified xsi:type="dcterms:W3CDTF">2015-01-28T14:51:02Z</dcterms:modified>
</cp:coreProperties>
</file>